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A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47662-F5D1-414D-A2A6-964665DC8D7B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16FB-69E6-4C09-8396-D03835FFCB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314327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pPr algn="r"/>
            <a:r>
              <a:rPr lang="ru-RU" sz="3100" b="1" dirty="0" smtClean="0">
                <a:solidFill>
                  <a:srgbClr val="C00000"/>
                </a:solidFill>
                <a:latin typeface="Book Antiqua" pitchFamily="18" charset="0"/>
              </a:rPr>
              <a:t>Системный </a:t>
            </a:r>
            <a:r>
              <a:rPr lang="ru-RU" sz="3100" b="1" dirty="0">
                <a:solidFill>
                  <a:srgbClr val="C00000"/>
                </a:solidFill>
                <a:latin typeface="Book Antiqua" pitchFamily="18" charset="0"/>
              </a:rPr>
              <a:t>подход к построению партнерских взаимоотношений между предприятием, учебным заведением и практикантом</a:t>
            </a:r>
            <a:r>
              <a:rPr lang="ru-RU" b="1" dirty="0">
                <a:latin typeface="Book Antiqua" pitchFamily="18" charset="0"/>
              </a:rPr>
              <a:t/>
            </a:r>
            <a:br>
              <a:rPr lang="ru-RU" b="1" dirty="0">
                <a:latin typeface="Book Antiqu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i="1" dirty="0" smtClean="0">
                <a:latin typeface="Bookman Old Style" pitchFamily="18" charset="0"/>
              </a:rPr>
              <a:t>Автор: </a:t>
            </a:r>
            <a:br>
              <a:rPr lang="ru-RU" sz="2400" i="1" dirty="0" smtClean="0">
                <a:latin typeface="Bookman Old Style" pitchFamily="18" charset="0"/>
              </a:rPr>
            </a:br>
            <a:r>
              <a:rPr lang="ru-RU" sz="2400" i="1" dirty="0" err="1" smtClean="0">
                <a:latin typeface="Bookman Old Style" pitchFamily="18" charset="0"/>
              </a:rPr>
              <a:t>Гуторов</a:t>
            </a:r>
            <a:r>
              <a:rPr lang="ru-RU" sz="2400" i="1" dirty="0" smtClean="0">
                <a:latin typeface="Bookman Old Style" pitchFamily="18" charset="0"/>
              </a:rPr>
              <a:t> Александр Петрович</a:t>
            </a:r>
            <a:endParaRPr lang="ru-RU" sz="2400" i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886200"/>
            <a:ext cx="8786874" cy="247175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32500" lnSpcReduction="20000"/>
          </a:bodyPr>
          <a:lstStyle/>
          <a:p>
            <a:pPr algn="l"/>
            <a:r>
              <a:rPr lang="ru-RU" sz="74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Ключевые слова</a:t>
            </a:r>
            <a:r>
              <a:rPr lang="ru-RU" sz="7400" dirty="0" smtClean="0">
                <a:solidFill>
                  <a:schemeClr val="tx1"/>
                </a:solidFill>
                <a:latin typeface="Bookman Old Style" pitchFamily="18" charset="0"/>
              </a:rPr>
              <a:t>: </a:t>
            </a:r>
            <a:r>
              <a:rPr lang="ru-RU" sz="7400" i="1" dirty="0" smtClean="0">
                <a:solidFill>
                  <a:schemeClr val="tx1"/>
                </a:solidFill>
                <a:latin typeface="Cambria" pitchFamily="18" charset="0"/>
              </a:rPr>
              <a:t>социальный партнер,  работодатель, рынок труда,  рынок образовательных услуг,  рыночное пространство,  система сотрудничества,  договор о сотрудничестве,  технология взаимодействия,   </a:t>
            </a:r>
          </a:p>
          <a:p>
            <a:pPr algn="l"/>
            <a:r>
              <a:rPr lang="ru-RU" sz="7400" i="1" dirty="0" smtClean="0">
                <a:solidFill>
                  <a:schemeClr val="tx1"/>
                </a:solidFill>
                <a:latin typeface="Cambria" pitchFamily="18" charset="0"/>
              </a:rPr>
              <a:t>оценка рынка труда,  организационные структуры социального партнерства,</a:t>
            </a:r>
            <a:endParaRPr lang="ru-RU" sz="7400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715436" cy="114300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r>
              <a:rPr lang="ru-RU" sz="3200" b="1" dirty="0" smtClean="0">
                <a:latin typeface="Cambria" pitchFamily="18" charset="0"/>
              </a:rPr>
              <a:t/>
            </a:r>
            <a:br>
              <a:rPr lang="ru-RU" sz="3200" b="1" dirty="0" smtClean="0">
                <a:latin typeface="Cambria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Основные направления развития социального партнерства в системе СПО</a:t>
            </a:r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</a:b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643998" cy="507209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3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 </a:t>
            </a:r>
            <a:r>
              <a:rPr lang="ru-RU" sz="49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Совершенствование  содержания образования и организации образовательного процесса, контроль качества образования</a:t>
            </a:r>
            <a:r>
              <a:rPr lang="ru-RU" sz="4900" b="1" i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4900" b="1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900" b="1" dirty="0" smtClean="0">
                <a:solidFill>
                  <a:schemeClr val="tx1"/>
                </a:solidFill>
                <a:latin typeface="Cambria" pitchFamily="18" charset="0"/>
              </a:rPr>
              <a:t> </a:t>
            </a:r>
            <a:endParaRPr lang="ru-RU" sz="49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/>
            <a:r>
              <a:rPr lang="ru-RU" sz="49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2. </a:t>
            </a:r>
            <a:r>
              <a:rPr lang="ru-RU" sz="49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Важным направлением взаимодействия</a:t>
            </a:r>
            <a:r>
              <a:rPr lang="ru-RU" sz="49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с социальными партнерами в области содержания образования является:</a:t>
            </a:r>
          </a:p>
          <a:p>
            <a:pPr algn="l">
              <a:buFontTx/>
              <a:buChar char="-"/>
            </a:pPr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привлечение  работодателей к  разработке и рецензированию  учебно-программной  документации по подготовке специалистов, направленное на обеспечение учета современных и перспективных требований к специалистам среднего звена, предъявляемых со стороны работодателей;</a:t>
            </a:r>
          </a:p>
          <a:p>
            <a:pPr algn="l">
              <a:buFontTx/>
              <a:buChar char="-"/>
            </a:pPr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 -обеспечение практического обучения студентов, особенно по техническим специальностям, с использованием современного оборудования и технологий, что выражается в:</a:t>
            </a:r>
          </a:p>
          <a:p>
            <a:pPr algn="l">
              <a:buFontTx/>
              <a:buChar char="-"/>
            </a:pPr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   расширение взаимодействия с социальными партнерами по развитию производственной деятельности средних специальных учебных заведений;</a:t>
            </a:r>
            <a:b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  - обеспечение контроля качества подготовки специалистов путем участия в работе государственных аттестационных комиссий при проведении итоговой государственной аттестации выпускников;</a:t>
            </a:r>
            <a:b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  -заключение и реализация договоров о подготовке специалистов;</a:t>
            </a:r>
            <a:b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  -привлечение к преподаванию в средних специальных учебных заведениях специалистов, имеющих опыт профессиональной деятельности в соответствующих отраслях производства</a:t>
            </a:r>
          </a:p>
          <a:p>
            <a:pPr algn="l">
              <a:buFontTx/>
              <a:buChar char="-"/>
            </a:pPr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оказание помощи в трудоустройстве  выпускников и т.д.</a:t>
            </a:r>
          </a:p>
          <a:p>
            <a:pPr algn="l"/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-стажировка мастеров </a:t>
            </a:r>
            <a:r>
              <a:rPr lang="ru-RU" sz="4900" dirty="0" err="1" smtClean="0">
                <a:solidFill>
                  <a:schemeClr val="tx1"/>
                </a:solidFill>
                <a:latin typeface="Cambria" pitchFamily="18" charset="0"/>
              </a:rPr>
              <a:t>п</a:t>
            </a:r>
            <a:r>
              <a:rPr lang="ru-RU" sz="4900" dirty="0" smtClean="0">
                <a:solidFill>
                  <a:schemeClr val="tx1"/>
                </a:solidFill>
                <a:latin typeface="Cambria" pitchFamily="18" charset="0"/>
              </a:rPr>
              <a:t>/о и преподавателей спец.дисциплин на предприятиях</a:t>
            </a:r>
            <a:r>
              <a:rPr lang="ru-RU" sz="4900" dirty="0" smtClean="0">
                <a:latin typeface="Cambria" pitchFamily="18" charset="0"/>
              </a:rPr>
              <a:t>.</a:t>
            </a:r>
            <a:endParaRPr lang="ru-RU" sz="49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9"/>
            <a:ext cx="8572560" cy="150019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C00000"/>
                </a:solidFill>
                <a:latin typeface="Cambria" pitchFamily="18" charset="0"/>
              </a:rPr>
              <a:t>Оценка результативности и эффективности работы учебного заведения с социальными партнерами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572560" cy="45720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     </a:t>
            </a:r>
            <a:r>
              <a:rPr lang="ru-RU" sz="3100" dirty="0" smtClean="0"/>
              <a:t>  </a:t>
            </a:r>
            <a:r>
              <a:rPr lang="ru-RU" sz="31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Индикаторами  результативности и эффективности работы учебного заведения в области социального партнерства служат следующие показатели: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>  </a:t>
            </a: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  <a:latin typeface="Cambria" pitchFamily="18" charset="0"/>
              </a:rPr>
              <a:t>востребованность</a:t>
            </a: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 выпускников на рынке труда;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  - </a:t>
            </a:r>
            <a:r>
              <a:rPr lang="ru-RU" sz="3600" dirty="0" err="1" smtClean="0">
                <a:solidFill>
                  <a:schemeClr val="tx1"/>
                </a:solidFill>
                <a:latin typeface="Cambria" pitchFamily="18" charset="0"/>
              </a:rPr>
              <a:t>востребованность</a:t>
            </a: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  учебного заведения на рынке образовательных услуг;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  - прирост внебюджетного финансирования за счет реализации различных видов образовательных услуг;</a:t>
            </a:r>
          </a:p>
          <a:p>
            <a:pPr algn="l"/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- реализация учебным заведением разнообразных форм сотрудничества с социальными партнерами.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sz="36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358246" cy="142875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/>
            </a:r>
            <a:br>
              <a:rPr lang="ru-RU" sz="2000" b="1" dirty="0" smtClean="0">
                <a:latin typeface="Cambria" pitchFamily="18" charset="0"/>
              </a:rPr>
            </a:br>
            <a:r>
              <a:rPr lang="ru-RU" sz="2000" b="1" dirty="0" smtClean="0">
                <a:latin typeface="Cambria" pitchFamily="18" charset="0"/>
              </a:rPr>
              <a:t>Социальное партнерство СОГБОУ СПО «</a:t>
            </a:r>
            <a:r>
              <a:rPr lang="ru-RU" sz="2000" b="1" dirty="0" err="1" smtClean="0">
                <a:latin typeface="Cambria" pitchFamily="18" charset="0"/>
              </a:rPr>
              <a:t>Рославльский</a:t>
            </a:r>
            <a:r>
              <a:rPr lang="ru-RU" sz="2000" b="1" dirty="0" smtClean="0">
                <a:latin typeface="Cambria" pitchFamily="18" charset="0"/>
              </a:rPr>
              <a:t> техникум промышленности и сферы обслуживания  при подготовке квалифицированных рабочих по профессии СПО15.01.05 Сварщик</a:t>
            </a:r>
            <a:r>
              <a:rPr lang="ru-RU" sz="2000" dirty="0" smtClean="0">
                <a:latin typeface="Cambria" pitchFamily="18" charset="0"/>
              </a:rPr>
              <a:t/>
            </a:r>
            <a:br>
              <a:rPr lang="ru-RU" sz="2000" dirty="0" smtClean="0">
                <a:latin typeface="Cambria" pitchFamily="18" charset="0"/>
              </a:rPr>
            </a:br>
            <a:r>
              <a:rPr lang="ru-RU" sz="2000" b="1" dirty="0" smtClean="0">
                <a:latin typeface="Cambria" pitchFamily="18" charset="0"/>
              </a:rPr>
              <a:t>( электросварочные и газосварочные работы)</a:t>
            </a:r>
            <a:r>
              <a:rPr lang="ru-RU" sz="2000" dirty="0" smtClean="0">
                <a:latin typeface="Cambria" pitchFamily="18" charset="0"/>
              </a:rPr>
              <a:t/>
            </a:r>
            <a:br>
              <a:rPr lang="ru-RU" sz="2000" dirty="0" smtClean="0">
                <a:latin typeface="Cambria" pitchFamily="18" charset="0"/>
              </a:rPr>
            </a:br>
            <a:endParaRPr lang="ru-RU" sz="2000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429684" cy="450059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Основными социальными партнерами техникума являются:</a:t>
            </a:r>
          </a:p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ООО 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«Смоленский автоагрегатный завод» 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Рославльский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филиал</a:t>
            </a:r>
          </a:p>
          <a:p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ОАО»</a:t>
            </a:r>
            <a:r>
              <a:rPr lang="ru-RU" dirty="0" err="1" smtClean="0">
                <a:solidFill>
                  <a:schemeClr val="tx1"/>
                </a:solidFill>
                <a:latin typeface="Cambria" pitchFamily="18" charset="0"/>
              </a:rPr>
              <a:t>Рославльский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вагоноремонтный завод»</a:t>
            </a:r>
          </a:p>
          <a:p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Общая характеристика предприятия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142984"/>
            <a:ext cx="8072494" cy="4895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Рославльский автоагрегатный завод (РААЗ). Филиал ЗИЛа г. Рославле смоленской области.; фото 352989, фотограф Юлия Кашкарова. Фот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38212" y="883485"/>
            <a:ext cx="7267575" cy="50910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Рославльский вагоноремонтный завод был признан лучшим россий…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642918"/>
            <a:ext cx="7500990" cy="5219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Промышленное производство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850113" y="838200"/>
            <a:ext cx="7443774" cy="51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42875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Формы взаимодействия с социальными </a:t>
            </a: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партнёрами</a:t>
            </a:r>
            <a:endParaRPr lang="ru-RU" sz="28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715436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55000" lnSpcReduction="20000"/>
          </a:bodyPr>
          <a:lstStyle/>
          <a:p>
            <a:pPr algn="l"/>
            <a:endParaRPr lang="ru-RU" sz="3800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/>
            <a:r>
              <a:rPr lang="ru-RU" sz="3800" dirty="0" smtClean="0">
                <a:solidFill>
                  <a:schemeClr val="tx1"/>
                </a:solidFill>
                <a:latin typeface="Cambria" pitchFamily="18" charset="0"/>
              </a:rPr>
              <a:t>-</a:t>
            </a:r>
            <a:r>
              <a:rPr lang="ru-RU" sz="4200" dirty="0" smtClean="0">
                <a:solidFill>
                  <a:schemeClr val="tx1"/>
                </a:solidFill>
                <a:latin typeface="Cambria" pitchFamily="18" charset="0"/>
              </a:rPr>
              <a:t>предоставление  рабочих мест обучающимся с учетом учебных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  <a:latin typeface="Cambria" pitchFamily="18" charset="0"/>
              </a:rPr>
              <a:t>планов и программ с изучением новых технологических процессов;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  <a:latin typeface="Cambria" pitchFamily="18" charset="0"/>
              </a:rPr>
              <a:t>-заключение  договоров с практикантами на прохождение производственной практики;</a:t>
            </a:r>
          </a:p>
          <a:p>
            <a:pPr algn="l"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  <a:latin typeface="Cambria" pitchFamily="18" charset="0"/>
              </a:rPr>
              <a:t>рецензирование письменных экзаменационных работ; </a:t>
            </a:r>
          </a:p>
          <a:p>
            <a:pPr algn="l">
              <a:buFontTx/>
              <a:buChar char="-"/>
            </a:pPr>
            <a:r>
              <a:rPr lang="ru-RU" sz="4200" dirty="0" smtClean="0">
                <a:solidFill>
                  <a:schemeClr val="tx1"/>
                </a:solidFill>
                <a:latin typeface="Cambria" pitchFamily="18" charset="0"/>
              </a:rPr>
              <a:t>оформление  и утверждение  документации по производственной практике ( производственные характеристики по профессии, аттестация по практике);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  <a:latin typeface="Cambria" pitchFamily="18" charset="0"/>
              </a:rPr>
              <a:t>-участие в Государственной итоговой аттестации выпускников; 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  <a:latin typeface="Cambria" pitchFamily="18" charset="0"/>
              </a:rPr>
              <a:t>-оказание  спонсорской помощи в обучении специалистов; 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  <a:latin typeface="Cambria" pitchFamily="18" charset="0"/>
              </a:rPr>
              <a:t>-организация    прохождения стажировки инженерно- педагогических работников техникума;   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  <a:latin typeface="Cambria" pitchFamily="18" charset="0"/>
              </a:rPr>
              <a:t>-оказание  помощи в трудоустройстве выпускников.</a:t>
            </a:r>
          </a:p>
          <a:p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СПАСИБО </a:t>
            </a:r>
            <a:br>
              <a:rPr lang="ru-RU" sz="72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72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ЗА ВНИМАНИЕ!</a:t>
            </a:r>
            <a:endParaRPr lang="ru-RU" sz="7200" b="1" i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Качественное профессиональное образование и социальное партнерств</a:t>
            </a:r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</a:rPr>
              <a:t>о</a:t>
            </a:r>
            <a:endParaRPr lang="ru-RU" sz="3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Рынок </a:t>
            </a:r>
            <a:r>
              <a:rPr lang="ru-RU" b="1" dirty="0" smtClean="0">
                <a:latin typeface="Cambria" pitchFamily="18" charset="0"/>
              </a:rPr>
              <a:t>-</a:t>
            </a:r>
            <a:r>
              <a:rPr lang="ru-RU" dirty="0" smtClean="0">
                <a:latin typeface="Cambria" pitchFamily="18" charset="0"/>
              </a:rPr>
              <a:t> это сложная система взаимоотношений между производителями и потребителями товаров и услуг.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Рыночное пространство учебного заведения</a:t>
            </a:r>
            <a:r>
              <a:rPr lang="ru-RU" sz="2800" dirty="0" smtClean="0">
                <a:latin typeface="Cambria" pitchFamily="18" charset="0"/>
              </a:rPr>
              <a:t>  </a:t>
            </a:r>
            <a:r>
              <a:rPr lang="ru-RU" dirty="0" smtClean="0">
                <a:latin typeface="Cambria" pitchFamily="18" charset="0"/>
              </a:rPr>
              <a:t>определяется рынком образовательных услуг и рынком труда.</a:t>
            </a:r>
            <a:br>
              <a:rPr lang="ru-RU" dirty="0" smtClean="0">
                <a:latin typeface="Cambria" pitchFamily="18" charset="0"/>
              </a:rPr>
            </a:b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8143932" cy="121444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Субъекты рыночного пространства образовательной сферы 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143932" cy="456725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-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конкретные  потребители образовательных услуг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,  т. е. обучаемые,  лично ориентированные  на определенный вид будущей деятельности, обеспечивающей им собственную конкурентоспособность, ;</a:t>
            </a:r>
            <a:b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  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-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образовательные учреждения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 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заинтересованные в устойчивости и долгосрочной стабильности, что связано с обеспечением конкурентоспособности образовательного учреждения за счет качества образования;</a:t>
            </a:r>
            <a:b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  - работодатели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заинтересованные в специалистах определенного профиля подготовки, </a:t>
            </a:r>
            <a:b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1600" b="1" i="1" dirty="0" smtClean="0">
                <a:solidFill>
                  <a:schemeClr val="tx1"/>
                </a:solidFill>
                <a:latin typeface="Cambria" pitchFamily="18" charset="0"/>
              </a:rPr>
              <a:t> 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 -  другие субъекты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, влияющие на развитие взаимоотношений основных субъектов рынка - это:</a:t>
            </a:r>
            <a:r>
              <a:rPr lang="ru-RU" sz="1600" i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sz="1600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1600" i="1" dirty="0" smtClean="0">
                <a:solidFill>
                  <a:schemeClr val="tx1"/>
                </a:solidFill>
                <a:latin typeface="Cambria" pitchFamily="18" charset="0"/>
              </a:rPr>
              <a:t> 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 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-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работники образовательных учреждений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(производители образовательных услуг) - </a:t>
            </a:r>
            <a:r>
              <a:rPr lang="ru-RU" sz="1600" b="1" i="1" dirty="0" smtClean="0">
                <a:solidFill>
                  <a:schemeClr val="tx1"/>
                </a:solidFill>
                <a:latin typeface="Cambria" pitchFamily="18" charset="0"/>
              </a:rPr>
              <a:t>педагоги,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 мотивированные или немотивированные на эффективное использование своего творческого и интеллектуального потенциала;</a:t>
            </a:r>
            <a:b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  -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государство и региональные органы управления образованием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, создающие условия для развития системы образования в регионе или федеральном субъекте в соответствии с потребностями для его развития и общества в целом;</a:t>
            </a:r>
            <a:b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  -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другие контактные группы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- социальные партнеры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8358246" cy="121444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> </a:t>
            </a:r>
            <a:r>
              <a:rPr lang="ru-RU" sz="3600" b="1" i="1" dirty="0" smtClean="0"/>
              <a:t> 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Задачи образовательного  учреждения по анализу рынка 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труда</a:t>
            </a:r>
            <a:endParaRPr lang="ru-RU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358246" cy="45720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 </a:t>
            </a: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 - оценка  спроса на  профессии, по которым осуществляется подготовка (рейтинг специальностей);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  - выявление новых перспективных профессий, пользующихся спросом на рынке труда и связанных с развитием региона;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  - определение емкости рынка по профессиям;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  - установление видов деятельности, перечня навыков, необходимых работнику конкретной профессии;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  - определение квалификационных требований к работнику конкретной профессии со стороны работодателя.</a:t>
            </a:r>
            <a:b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sz="36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01122" cy="121444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r>
              <a:rPr lang="ru-RU" sz="3600" b="1" dirty="0" smtClean="0">
                <a:latin typeface="Book Antiqua" pitchFamily="18" charset="0"/>
              </a:rPr>
              <a:t/>
            </a:r>
            <a:br>
              <a:rPr lang="ru-RU" sz="3600" b="1" dirty="0" smtClean="0">
                <a:latin typeface="Book Antiqua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Book Antiqua" pitchFamily="18" charset="0"/>
              </a:rPr>
              <a:t>Формирование системы социального партнерства</a:t>
            </a:r>
            <a:br>
              <a:rPr lang="ru-RU" sz="3600" b="1" dirty="0" smtClean="0">
                <a:solidFill>
                  <a:srgbClr val="C00000"/>
                </a:solidFill>
                <a:latin typeface="Book Antiqua" pitchFamily="18" charset="0"/>
              </a:rPr>
            </a:br>
            <a:endParaRPr lang="ru-RU" sz="36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572560" cy="457203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Первый этап</a:t>
            </a:r>
            <a:r>
              <a:rPr lang="ru-RU" sz="3000" b="1" dirty="0" smtClean="0">
                <a:solidFill>
                  <a:srgbClr val="C00000"/>
                </a:solidFill>
                <a:latin typeface="Cambria" pitchFamily="18" charset="0"/>
              </a:rPr>
              <a:t>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 -</a:t>
            </a:r>
            <a:r>
              <a:rPr lang="ru-RU" sz="3600" dirty="0" err="1" smtClean="0">
                <a:solidFill>
                  <a:schemeClr val="tx1"/>
                </a:solidFill>
                <a:latin typeface="Cambria" pitchFamily="18" charset="0"/>
              </a:rPr>
              <a:t>мотивированность</a:t>
            </a:r>
            <a:r>
              <a:rPr lang="ru-RU" sz="3600" dirty="0" smtClean="0">
                <a:solidFill>
                  <a:schemeClr val="tx1"/>
                </a:solidFill>
                <a:latin typeface="Cambria" pitchFamily="18" charset="0"/>
              </a:rPr>
              <a:t> всего коллектива учебного заведения на необходимость выполнения работы по формированию устойчивой системы сотрудничества с различными категориями социальных партнеров</a:t>
            </a:r>
            <a:r>
              <a:rPr lang="ru-RU" sz="3600" b="1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215370" cy="60722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Второй этап </a:t>
            </a:r>
            <a:r>
              <a:rPr lang="ru-RU" sz="2800" dirty="0" smtClean="0">
                <a:solidFill>
                  <a:schemeClr val="tx1"/>
                </a:solidFill>
                <a:latin typeface="Book Antiqua" pitchFamily="18" charset="0"/>
              </a:rPr>
              <a:t>-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налаживание устойчивых связей с социальными партнерами.</a:t>
            </a:r>
          </a:p>
          <a:p>
            <a:pPr algn="l"/>
            <a:r>
              <a:rPr lang="ru-RU" sz="2800" i="1" dirty="0" smtClean="0">
                <a:solidFill>
                  <a:schemeClr val="tx1"/>
                </a:solidFill>
                <a:latin typeface="Cambria" pitchFamily="18" charset="0"/>
              </a:rPr>
              <a:t>Формируются элементы системы социального партнерства: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-подготавливаются договоры о сотрудничестве; -отрабатывается технология взаимодействия с различными категориями социальных партнеров;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-определяются формы социального партнерства; -формируется база социальных партнеров учебного заведения;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-анализируется рынок труда.</a:t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072494" cy="107157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Участники оценки рынка труда</a:t>
            </a:r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072494" cy="485778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-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работодатели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- типичные представители предприятий отрасли (для выявления и описания перечня требующихся умений и навыков, качеств личности, которыми должен обладать специалист);</a:t>
            </a:r>
            <a:b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  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- работодатели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- работники предприятия, на которых проходят практику студенты (для оценки соответствия получаемых в учреждении знаний и навыков конкретным требованиям работодателей);</a:t>
            </a:r>
            <a:b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 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 - студенты-практиканты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(для выявления уровня подготовленности обучающихся к выполнению трудовых функций (их самооценка), определению пробелов в их знаниях);</a:t>
            </a:r>
            <a:b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 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 - выпускники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образовательных учреждений (для уточнения качества профессиональной подготовки, его соответствия требованиям рынка труда);</a:t>
            </a:r>
            <a:b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 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 - преподаватели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(для дополнительной оценки уровня подготовки специалистов).</a:t>
            </a:r>
            <a:b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85725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C00000"/>
                </a:solidFill>
                <a:latin typeface="Cambria" pitchFamily="18" charset="0"/>
              </a:rPr>
              <a:t>Третий этап</a:t>
            </a:r>
            <a:br>
              <a:rPr lang="ru-RU" sz="4000" b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15370" cy="507209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i="1" dirty="0" smtClean="0"/>
              <a:t> 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30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На третьем этапе</a:t>
            </a: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объединяются в систему отдельные элементы социального партнерства</a:t>
            </a:r>
            <a: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  <a:t>.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Формируются организационные структуры социального партнерства: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-постоянно действующие Советы;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-подразделения, объединяющие всех участников этого процесса,  регулирующие отношения между ними;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ambria" pitchFamily="18" charset="0"/>
              </a:rPr>
              <a:t>-формируются технологии социального партнерства на уровне учебного заведения.</a:t>
            </a:r>
            <a:br>
              <a:rPr lang="ru-RU" dirty="0" smtClean="0">
                <a:solidFill>
                  <a:schemeClr val="tx1"/>
                </a:solidFill>
                <a:latin typeface="Cambria" pitchFamily="18" charset="0"/>
              </a:rPr>
            </a:br>
            <a:endParaRPr lang="ru-RU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7"/>
            <a:ext cx="8286808" cy="92869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ru-RU" b="1" i="1" dirty="0" smtClean="0"/>
              <a:t>   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Цель анализа рынка труда</a:t>
            </a:r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</a:rPr>
              <a:t> </a:t>
            </a:r>
            <a:endParaRPr lang="ru-RU" sz="3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358246" cy="507209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Cambria" pitchFamily="18" charset="0"/>
              </a:rPr>
              <a:t>Комплексная оценка соответствия количественных и качественных  показателей выпускаемых специалистов требованиям, предъявляемым работодателями. </a:t>
            </a:r>
          </a:p>
          <a:p>
            <a:pPr algn="l"/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  <a:p>
            <a:pPr algn="l"/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Учет этих требований выражается в: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- корректировке  планов приема и выпуска  специалистов;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- корректировке спектра предоставляемых основных и дополнительных образовательных услуг;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- внесении изменений в учебные планы и программы,;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  <a:latin typeface="Cambria" pitchFamily="18" charset="0"/>
              </a:rPr>
              <a:t>-разработку авторских программ и т.д.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350</TotalTime>
  <Words>373</Words>
  <Application>Microsoft Office PowerPoint</Application>
  <PresentationFormat>Экран (4:3)</PresentationFormat>
  <Paragraphs>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Системный подход к построению партнерских взаимоотношений между предприятием, учебным заведением и практикантом  Автор:  Гуторов Александр Петрович</vt:lpstr>
      <vt:lpstr> Качественное профессиональное образование и социальное партнерство</vt:lpstr>
      <vt:lpstr>Субъекты рыночного пространства образовательной сферы </vt:lpstr>
      <vt:lpstr>  Задачи образовательного  учреждения по анализу рынка труда</vt:lpstr>
      <vt:lpstr> Формирование системы социального партнерства </vt:lpstr>
      <vt:lpstr>Слайд 6</vt:lpstr>
      <vt:lpstr>Участники оценки рынка труда </vt:lpstr>
      <vt:lpstr> Третий этап  </vt:lpstr>
      <vt:lpstr>   Цель анализа рынка труда </vt:lpstr>
      <vt:lpstr> Основные направления развития социального партнерства в системе СПО </vt:lpstr>
      <vt:lpstr> Оценка результативности и эффективности работы учебного заведения с социальными партнерами </vt:lpstr>
      <vt:lpstr> Социальное партнерство СОГБОУ СПО «Рославльский техникум промышленности и сферы обслуживания  при подготовке квалифицированных рабочих по профессии СПО15.01.05 Сварщик ( электросварочные и газосварочные работы) </vt:lpstr>
      <vt:lpstr>Слайд 13</vt:lpstr>
      <vt:lpstr>Слайд 14</vt:lpstr>
      <vt:lpstr>Слайд 15</vt:lpstr>
      <vt:lpstr>Слайд 16</vt:lpstr>
      <vt:lpstr>Формы взаимодействия с социальными партнёрами</vt:lpstr>
      <vt:lpstr>СПАСИБО 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Системный подход к построению партнерских взаимоотношений между предприятием, учебным заведением и практикантом </dc:title>
  <dc:creator>Computer</dc:creator>
  <cp:lastModifiedBy>Computer</cp:lastModifiedBy>
  <cp:revision>38</cp:revision>
  <dcterms:created xsi:type="dcterms:W3CDTF">2015-01-20T08:42:02Z</dcterms:created>
  <dcterms:modified xsi:type="dcterms:W3CDTF">2015-02-04T06:36:04Z</dcterms:modified>
</cp:coreProperties>
</file>