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7" r:id="rId2"/>
    <p:sldId id="258" r:id="rId3"/>
    <p:sldId id="265" r:id="rId4"/>
    <p:sldId id="261" r:id="rId5"/>
    <p:sldId id="266" r:id="rId6"/>
    <p:sldId id="263" r:id="rId7"/>
    <p:sldId id="264" r:id="rId8"/>
    <p:sldId id="267" r:id="rId9"/>
    <p:sldId id="272" r:id="rId10"/>
    <p:sldId id="268" r:id="rId11"/>
    <p:sldId id="269" r:id="rId12"/>
    <p:sldId id="270" r:id="rId13"/>
    <p:sldId id="271" r:id="rId14"/>
    <p:sldId id="274" r:id="rId15"/>
    <p:sldId id="275"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pPr/>
              <a:t>02.02.2015</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pPr/>
              <a:t>02.02.2015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pPr/>
              <a:t>02.02.2015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pPr/>
              <a:t>02.02.2015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pPr/>
              <a:t>02.02.2015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pPr/>
              <a:t>02.02.2015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pPr/>
              <a:t>02.02.2015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pPr/>
              <a:t>02.02.2015</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pPr/>
              <a:t>02.02.2015</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149080"/>
            <a:ext cx="8229600" cy="1977083"/>
          </a:xfrm>
        </p:spPr>
        <p:txBody>
          <a:bodyPr/>
          <a:lstStyle/>
          <a:p>
            <a:pPr marL="0" indent="0" algn="r">
              <a:buNone/>
            </a:pPr>
            <a:r>
              <a:rPr lang="ru-RU" dirty="0" smtClean="0">
                <a:latin typeface="Cambria" pitchFamily="18" charset="0"/>
              </a:rPr>
              <a:t>Автор:   </a:t>
            </a:r>
          </a:p>
          <a:p>
            <a:pPr marL="0" indent="0">
              <a:buNone/>
            </a:pPr>
            <a:r>
              <a:rPr lang="ru-RU" dirty="0">
                <a:latin typeface="Cambria" pitchFamily="18" charset="0"/>
              </a:rPr>
              <a:t> </a:t>
            </a:r>
            <a:r>
              <a:rPr lang="ru-RU" dirty="0" smtClean="0">
                <a:latin typeface="Cambria" pitchFamily="18" charset="0"/>
              </a:rPr>
              <a:t>                                                                                мастер п/о</a:t>
            </a:r>
          </a:p>
          <a:p>
            <a:pPr marL="0" indent="0">
              <a:buNone/>
            </a:pPr>
            <a:r>
              <a:rPr lang="ru-RU" dirty="0">
                <a:latin typeface="Cambria" pitchFamily="18" charset="0"/>
              </a:rPr>
              <a:t> </a:t>
            </a:r>
            <a:r>
              <a:rPr lang="ru-RU" dirty="0" smtClean="0">
                <a:latin typeface="Cambria" pitchFamily="18" charset="0"/>
              </a:rPr>
              <a:t>                                                                               Тетерич О.В</a:t>
            </a:r>
            <a:r>
              <a:rPr lang="ru-RU" sz="2000" dirty="0"/>
              <a:t>.</a:t>
            </a:r>
            <a:r>
              <a:rPr lang="ru-RU" dirty="0" smtClean="0"/>
              <a:t>           </a:t>
            </a:r>
            <a:endParaRPr lang="ru-RU" dirty="0"/>
          </a:p>
        </p:txBody>
      </p:sp>
      <p:sp>
        <p:nvSpPr>
          <p:cNvPr id="2" name="Заголовок 1"/>
          <p:cNvSpPr>
            <a:spLocks noGrp="1"/>
          </p:cNvSpPr>
          <p:nvPr>
            <p:ph type="title"/>
          </p:nvPr>
        </p:nvSpPr>
        <p:spPr>
          <a:xfrm>
            <a:off x="395536" y="260648"/>
            <a:ext cx="8229600" cy="3816424"/>
          </a:xfrm>
        </p:spPr>
        <p:txBody>
          <a:bodyPr>
            <a:noAutofit/>
          </a:bodyPr>
          <a:lstStyle/>
          <a:p>
            <a:r>
              <a:rPr lang="ru-RU" sz="3600" b="1" dirty="0">
                <a:solidFill>
                  <a:schemeClr val="tx2"/>
                </a:solidFill>
                <a:latin typeface="Times New Roman" pitchFamily="18" charset="0"/>
                <a:cs typeface="Times New Roman" pitchFamily="18" charset="0"/>
              </a:rPr>
              <a:t>РОЛЬ УЧЕБНОЙ ПРАКТИКИ В ФОРМИРОВАНИИ</a:t>
            </a:r>
            <a:br>
              <a:rPr lang="ru-RU" sz="3600" b="1" dirty="0">
                <a:solidFill>
                  <a:schemeClr val="tx2"/>
                </a:solidFill>
                <a:latin typeface="Times New Roman" pitchFamily="18" charset="0"/>
                <a:cs typeface="Times New Roman" pitchFamily="18" charset="0"/>
              </a:rPr>
            </a:br>
            <a:r>
              <a:rPr lang="ru-RU" sz="3600" b="1" dirty="0">
                <a:solidFill>
                  <a:schemeClr val="tx2"/>
                </a:solidFill>
                <a:latin typeface="Times New Roman" pitchFamily="18" charset="0"/>
                <a:cs typeface="Times New Roman" pitchFamily="18" charset="0"/>
              </a:rPr>
              <a:t>ОБЩИХ И ПРОФЕССИОНАЛЬНЫХ КОМПЕТЕНЦИЙ</a:t>
            </a:r>
            <a:br>
              <a:rPr lang="ru-RU" sz="3600" b="1" dirty="0">
                <a:solidFill>
                  <a:schemeClr val="tx2"/>
                </a:solidFill>
                <a:latin typeface="Times New Roman" pitchFamily="18" charset="0"/>
                <a:cs typeface="Times New Roman" pitchFamily="18" charset="0"/>
              </a:rPr>
            </a:br>
            <a:r>
              <a:rPr lang="ru-RU" sz="3600" b="1" dirty="0">
                <a:solidFill>
                  <a:schemeClr val="tx2"/>
                </a:solidFill>
                <a:latin typeface="Times New Roman" pitchFamily="18" charset="0"/>
                <a:cs typeface="Times New Roman" pitchFamily="18" charset="0"/>
              </a:rPr>
              <a:t>СПЕЦИАЛИСТОВ ТЕХНИЧЕСКОГО ПРОФИЛЯ</a:t>
            </a:r>
            <a:r>
              <a:rPr lang="ru-RU" sz="3600" b="1" dirty="0">
                <a:solidFill>
                  <a:schemeClr val="tx2"/>
                </a:solidFill>
              </a:rPr>
              <a:t/>
            </a:r>
            <a:br>
              <a:rPr lang="ru-RU" sz="3600" b="1" dirty="0">
                <a:solidFill>
                  <a:schemeClr val="tx2"/>
                </a:solidFill>
              </a:rPr>
            </a:br>
            <a:endParaRPr lang="ru-RU" sz="3600" b="1" dirty="0">
              <a:solidFill>
                <a:schemeClr val="tx2"/>
              </a:solidFill>
            </a:endParaRPr>
          </a:p>
        </p:txBody>
      </p:sp>
    </p:spTree>
    <p:extLst>
      <p:ext uri="{BB962C8B-B14F-4D97-AF65-F5344CB8AC3E}">
        <p14:creationId xmlns:p14="http://schemas.microsoft.com/office/powerpoint/2010/main" val="3407429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71472" y="857232"/>
            <a:ext cx="8001056" cy="5072098"/>
          </a:xfrm>
        </p:spPr>
        <p:txBody>
          <a:bodyPr>
            <a:normAutofit fontScale="92500" lnSpcReduction="10000"/>
          </a:bodyPr>
          <a:lstStyle/>
          <a:p>
            <a:pPr algn="just"/>
            <a:r>
              <a:rPr lang="ru-RU" sz="3500" dirty="0" smtClean="0">
                <a:solidFill>
                  <a:schemeClr val="tx1"/>
                </a:solidFill>
                <a:latin typeface="Times New Roman" pitchFamily="18" charset="0"/>
                <a:cs typeface="Times New Roman" pitchFamily="18" charset="0"/>
              </a:rPr>
              <a:t>     Большое место в моей работе занимают </a:t>
            </a:r>
            <a:r>
              <a:rPr lang="ru-RU" sz="3500" i="1" dirty="0" smtClean="0">
                <a:solidFill>
                  <a:schemeClr val="accent3">
                    <a:lumMod val="75000"/>
                  </a:schemeClr>
                </a:solidFill>
                <a:latin typeface="Times New Roman" pitchFamily="18" charset="0"/>
                <a:cs typeface="Times New Roman" pitchFamily="18" charset="0"/>
              </a:rPr>
              <a:t>задачи аналитического характера</a:t>
            </a:r>
            <a:r>
              <a:rPr lang="ru-RU" sz="3500" dirty="0" smtClean="0">
                <a:solidFill>
                  <a:schemeClr val="tx1"/>
                </a:solidFill>
                <a:latin typeface="Times New Roman" pitchFamily="18" charset="0"/>
                <a:cs typeface="Times New Roman" pitchFamily="18" charset="0"/>
              </a:rPr>
              <a:t>. Умение анализировать, оценивать ситуацию и на основе этого принимать решения - неотъемлемое качество  будущего специалиста. </a:t>
            </a:r>
          </a:p>
          <a:p>
            <a:pPr algn="just"/>
            <a:r>
              <a:rPr lang="ru-RU" sz="3500" dirty="0" smtClean="0">
                <a:solidFill>
                  <a:schemeClr val="tx1"/>
                </a:solidFill>
                <a:latin typeface="Times New Roman" pitchFamily="18" charset="0"/>
                <a:cs typeface="Times New Roman" pitchFamily="18" charset="0"/>
              </a:rPr>
              <a:t>     Поэтому методы анализа производственных ситуаций и решения ситуационных производственных  задач позволяют формировать данные компетенции.</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571480"/>
            <a:ext cx="8229600" cy="5554683"/>
          </a:xfrm>
        </p:spPr>
        <p:txBody>
          <a:bodyPr>
            <a:normAutofit/>
          </a:bodyPr>
          <a:lstStyle/>
          <a:p>
            <a:pPr>
              <a:buNone/>
            </a:pPr>
            <a:r>
              <a:rPr lang="ru-RU" dirty="0" smtClean="0">
                <a:latin typeface="Times New Roman" pitchFamily="18" charset="0"/>
                <a:cs typeface="Times New Roman" pitchFamily="18" charset="0"/>
              </a:rPr>
              <a:t>Среди сложных задач можно выделить:</a:t>
            </a:r>
          </a:p>
          <a:p>
            <a:pPr>
              <a:buNone/>
            </a:pPr>
            <a:r>
              <a:rPr lang="ru-RU" dirty="0" smtClean="0">
                <a:latin typeface="Times New Roman" pitchFamily="18" charset="0"/>
                <a:cs typeface="Times New Roman" pitchFamily="18" charset="0"/>
              </a:rPr>
              <a:t>- </a:t>
            </a:r>
            <a:r>
              <a:rPr lang="ru-RU" i="1" dirty="0" smtClean="0">
                <a:solidFill>
                  <a:schemeClr val="accent2">
                    <a:lumMod val="75000"/>
                  </a:schemeClr>
                </a:solidFill>
                <a:latin typeface="Times New Roman" pitchFamily="18" charset="0"/>
                <a:cs typeface="Times New Roman" pitchFamily="18" charset="0"/>
              </a:rPr>
              <a:t>сквозные  задачи</a:t>
            </a:r>
            <a:r>
              <a:rPr lang="ru-RU" dirty="0" smtClean="0">
                <a:latin typeface="Times New Roman" pitchFamily="18" charset="0"/>
                <a:cs typeface="Times New Roman" pitchFamily="18" charset="0"/>
              </a:rPr>
              <a:t>, проходящие через весь курс</a:t>
            </a:r>
            <a:r>
              <a:rPr lang="en-US" dirty="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i="1" dirty="0" smtClean="0">
                <a:solidFill>
                  <a:schemeClr val="accent2">
                    <a:lumMod val="75000"/>
                  </a:schemeClr>
                </a:solidFill>
                <a:latin typeface="Times New Roman" pitchFamily="18" charset="0"/>
                <a:cs typeface="Times New Roman" pitchFamily="18" charset="0"/>
              </a:rPr>
              <a:t>комплексные</a:t>
            </a:r>
            <a:r>
              <a:rPr lang="ru-RU" dirty="0" smtClean="0">
                <a:latin typeface="Times New Roman" pitchFamily="18" charset="0"/>
                <a:cs typeface="Times New Roman" pitchFamily="18" charset="0"/>
              </a:rPr>
              <a:t> - охватывающие одновременно  несколько учебных дисциплин (их решают в ходе специального практикума или учебной практики)</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t>
            </a:r>
            <a:r>
              <a:rPr lang="ru-RU" i="1" dirty="0" smtClean="0">
                <a:solidFill>
                  <a:schemeClr val="accent2">
                    <a:lumMod val="75000"/>
                  </a:schemeClr>
                </a:solidFill>
                <a:latin typeface="Times New Roman" pitchFamily="18" charset="0"/>
                <a:cs typeface="Times New Roman" pitchFamily="18" charset="0"/>
              </a:rPr>
              <a:t>целевые комплексные задачи</a:t>
            </a:r>
            <a:r>
              <a:rPr lang="ru-RU" dirty="0" smtClean="0">
                <a:latin typeface="Times New Roman" pitchFamily="18" charset="0"/>
                <a:cs typeface="Times New Roman" pitchFamily="18" charset="0"/>
              </a:rPr>
              <a:t>, проходящие через несколько дисциплин, но направленные на достижение конкретной цели.</a:t>
            </a:r>
          </a:p>
          <a:p>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714356"/>
            <a:ext cx="7128792" cy="5411807"/>
          </a:xfrm>
        </p:spPr>
        <p:txBody>
          <a:bodyPr>
            <a:normAutofit/>
          </a:bodyPr>
          <a:lstStyle/>
          <a:p>
            <a:pPr algn="ctr">
              <a:buNone/>
            </a:pPr>
            <a:r>
              <a:rPr lang="ru-RU" dirty="0" smtClean="0"/>
              <a:t>    </a:t>
            </a:r>
            <a:r>
              <a:rPr lang="ru-RU" dirty="0" smtClean="0">
                <a:latin typeface="Times New Roman" pitchFamily="18" charset="0"/>
                <a:cs typeface="Times New Roman" pitchFamily="18" charset="0"/>
              </a:rPr>
              <a:t>Среди активных методов  обучения  профессиональным умениям использую </a:t>
            </a:r>
            <a:r>
              <a:rPr lang="ru-RU" i="1" dirty="0" smtClean="0">
                <a:solidFill>
                  <a:srgbClr val="00B0F0"/>
                </a:solidFill>
                <a:latin typeface="Times New Roman" pitchFamily="18" charset="0"/>
                <a:cs typeface="Times New Roman" pitchFamily="18" charset="0"/>
              </a:rPr>
              <a:t>деловые игры</a:t>
            </a:r>
            <a:r>
              <a:rPr lang="ru-RU" dirty="0" smtClean="0">
                <a:latin typeface="Times New Roman" pitchFamily="18" charset="0"/>
                <a:cs typeface="Times New Roman" pitchFamily="18" charset="0"/>
              </a:rPr>
              <a:t>. </a:t>
            </a:r>
          </a:p>
          <a:p>
            <a:pPr algn="ctr">
              <a:buNone/>
            </a:pPr>
            <a:r>
              <a:rPr lang="ru-RU" dirty="0" smtClean="0">
                <a:latin typeface="Times New Roman" pitchFamily="18" charset="0"/>
                <a:cs typeface="Times New Roman" pitchFamily="18" charset="0"/>
              </a:rPr>
              <a:t>Деловые игры  позволяют  обучающимся  </a:t>
            </a:r>
          </a:p>
          <a:p>
            <a:pPr algn="ctr">
              <a:buNone/>
            </a:pPr>
            <a:r>
              <a:rPr lang="ru-RU" dirty="0" smtClean="0">
                <a:latin typeface="Times New Roman" pitchFamily="18" charset="0"/>
                <a:cs typeface="Times New Roman" pitchFamily="18" charset="0"/>
              </a:rPr>
              <a:t>продемонстрировать не только профессиональные знания и умения, но и свою эрудированность,  </a:t>
            </a:r>
            <a:r>
              <a:rPr lang="ru-RU" dirty="0" err="1" smtClean="0">
                <a:latin typeface="Times New Roman" pitchFamily="18" charset="0"/>
                <a:cs typeface="Times New Roman" pitchFamily="18" charset="0"/>
              </a:rPr>
              <a:t>коммуникативность</a:t>
            </a:r>
            <a:r>
              <a:rPr lang="ru-RU" dirty="0" smtClean="0">
                <a:latin typeface="Times New Roman" pitchFamily="18" charset="0"/>
                <a:cs typeface="Times New Roman" pitchFamily="18" charset="0"/>
              </a:rPr>
              <a:t>, инициативность, т.е. черты необходимые организаторам производства.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57166"/>
            <a:ext cx="7931224" cy="5768997"/>
          </a:xfrm>
        </p:spPr>
        <p:txBody>
          <a:bodyPr>
            <a:normAutofit/>
          </a:bodyPr>
          <a:lstStyle/>
          <a:p>
            <a:pPr>
              <a:buNone/>
            </a:pPr>
            <a:r>
              <a:rPr lang="ru-RU" sz="2400" i="1" dirty="0" smtClean="0">
                <a:solidFill>
                  <a:srgbClr val="7030A0"/>
                </a:solidFill>
                <a:latin typeface="Times New Roman" pitchFamily="18" charset="0"/>
                <a:cs typeface="Times New Roman" pitchFamily="18" charset="0"/>
              </a:rPr>
              <a:t>          Имитирование профессиональной деятельности  с помощью  тренажеров </a:t>
            </a:r>
            <a:r>
              <a:rPr lang="ru-RU" sz="2400" dirty="0" smtClean="0">
                <a:latin typeface="Times New Roman" pitchFamily="18" charset="0"/>
                <a:cs typeface="Times New Roman" pitchFamily="18" charset="0"/>
              </a:rPr>
              <a:t>– еще один метод, позволяющий формировать умения доведенные до автоматизма. В качестве  тренажера при подготовки по профессии «Парикмахер» используются </a:t>
            </a:r>
            <a:r>
              <a:rPr lang="ru-RU" sz="2400" dirty="0" err="1" smtClean="0">
                <a:latin typeface="Times New Roman" pitchFamily="18" charset="0"/>
                <a:cs typeface="Times New Roman" pitchFamily="18" charset="0"/>
              </a:rPr>
              <a:t>маникены</a:t>
            </a:r>
            <a:r>
              <a:rPr lang="ru-RU" sz="2400" dirty="0" smtClean="0">
                <a:latin typeface="Times New Roman" pitchFamily="18" charset="0"/>
                <a:cs typeface="Times New Roman" pitchFamily="18" charset="0"/>
              </a:rPr>
              <a:t>. Этот метод  незаменим в  процессе подготовки специалиста.</a:t>
            </a:r>
          </a:p>
          <a:p>
            <a:pPr>
              <a:buNone/>
            </a:pPr>
            <a:r>
              <a:rPr lang="ru-RU" sz="2400" dirty="0" smtClean="0">
                <a:latin typeface="Times New Roman" pitchFamily="18" charset="0"/>
                <a:cs typeface="Times New Roman" pitchFamily="18" charset="0"/>
              </a:rPr>
              <a:t>                             Выполнение  обучающимися  </a:t>
            </a:r>
            <a:r>
              <a:rPr lang="ru-RU" sz="2400" dirty="0" smtClean="0">
                <a:solidFill>
                  <a:schemeClr val="accent5">
                    <a:lumMod val="75000"/>
                  </a:schemeClr>
                </a:solidFill>
                <a:latin typeface="Times New Roman" pitchFamily="18" charset="0"/>
                <a:cs typeface="Times New Roman" pitchFamily="18" charset="0"/>
              </a:rPr>
              <a:t> </a:t>
            </a:r>
            <a:r>
              <a:rPr lang="ru-RU" sz="2400" i="1" dirty="0" smtClean="0">
                <a:solidFill>
                  <a:srgbClr val="7030A0"/>
                </a:solidFill>
                <a:latin typeface="Times New Roman" pitchFamily="18" charset="0"/>
                <a:cs typeface="Times New Roman" pitchFamily="18" charset="0"/>
              </a:rPr>
              <a:t>индивидуальных  заданий </a:t>
            </a:r>
            <a:r>
              <a:rPr lang="ru-RU" sz="2400" dirty="0" smtClean="0">
                <a:latin typeface="Times New Roman" pitchFamily="18" charset="0"/>
                <a:cs typeface="Times New Roman" pitchFamily="18" charset="0"/>
              </a:rPr>
              <a:t>в ходе прохождения учебной практики - один из самых активных, и наиболее часто используемых  методов обучения. Сбор материала, анализ его в конкретной ситуации  формирует у обучающихся  первоначальный самостоятельный  профессиональный опыт.</a:t>
            </a:r>
          </a:p>
          <a:p>
            <a:endParaRPr lang="ru-RU"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714348" y="285728"/>
            <a:ext cx="7643866" cy="5857916"/>
          </a:xfrm>
        </p:spPr>
        <p:txBody>
          <a:bodyPr>
            <a:normAutofit fontScale="25000" lnSpcReduction="20000"/>
          </a:bodyPr>
          <a:lstStyle/>
          <a:p>
            <a:pPr algn="ctr"/>
            <a:r>
              <a:rPr lang="ru-RU" sz="11200" b="1" dirty="0" smtClean="0">
                <a:solidFill>
                  <a:schemeClr val="accent2">
                    <a:lumMod val="75000"/>
                  </a:schemeClr>
                </a:solidFill>
                <a:latin typeface="Times New Roman" pitchFamily="18" charset="0"/>
                <a:cs typeface="Times New Roman" pitchFamily="18" charset="0"/>
              </a:rPr>
              <a:t>Вывод</a:t>
            </a:r>
            <a:r>
              <a:rPr lang="ru-RU" sz="5100" b="1" dirty="0" smtClean="0">
                <a:solidFill>
                  <a:schemeClr val="accent2">
                    <a:lumMod val="75000"/>
                  </a:schemeClr>
                </a:solidFill>
                <a:latin typeface="Times New Roman" pitchFamily="18" charset="0"/>
                <a:cs typeface="Times New Roman" pitchFamily="18" charset="0"/>
              </a:rPr>
              <a:t> </a:t>
            </a:r>
          </a:p>
          <a:p>
            <a:endParaRPr lang="ru-RU" sz="3800" b="1" dirty="0" smtClean="0">
              <a:solidFill>
                <a:schemeClr val="tx1"/>
              </a:solidFill>
              <a:latin typeface="Times New Roman" pitchFamily="18" charset="0"/>
              <a:cs typeface="Times New Roman" pitchFamily="18" charset="0"/>
            </a:endParaRPr>
          </a:p>
          <a:p>
            <a:pPr algn="just"/>
            <a:r>
              <a:rPr lang="ru-RU" sz="8000" dirty="0" smtClean="0">
                <a:solidFill>
                  <a:schemeClr val="tx1"/>
                </a:solidFill>
                <a:latin typeface="Times New Roman" pitchFamily="18" charset="0"/>
                <a:cs typeface="Times New Roman" pitchFamily="18" charset="0"/>
              </a:rPr>
              <a:t>     Для усиления практического обучения необходим  поиск соответствующих форм организации учебного процесса, направленных на формирование комплексных (сложных) умений техника . </a:t>
            </a:r>
          </a:p>
          <a:p>
            <a:pPr algn="just"/>
            <a:r>
              <a:rPr lang="ru-RU" sz="8000" dirty="0" smtClean="0">
                <a:solidFill>
                  <a:schemeClr val="tx1"/>
                </a:solidFill>
                <a:latin typeface="Times New Roman" pitchFamily="18" charset="0"/>
                <a:cs typeface="Times New Roman" pitchFamily="18" charset="0"/>
              </a:rPr>
              <a:t>      Такими формами могут стать междисциплинарные практические занятия, которые проводятся в связи с изучением специальных дисциплин. На таких занятиях могут решаться различные типовые профессиональные задачи, для решения которых необходимы знания нескольких дисциплин. При разработке заданий для междисциплинарных практикумов следует исходить прежде всего из содержания профессиональной деятельности будущего специалиста, из анализа его трудовых функций. </a:t>
            </a:r>
            <a:endParaRPr lang="ru-RU" sz="8000" b="1" dirty="0" smtClean="0">
              <a:solidFill>
                <a:schemeClr val="tx1"/>
              </a:solidFill>
              <a:latin typeface="Times New Roman" pitchFamily="18" charset="0"/>
              <a:cs typeface="Times New Roman" pitchFamily="18" charset="0"/>
            </a:endParaRPr>
          </a:p>
          <a:p>
            <a:pPr algn="just"/>
            <a:r>
              <a:rPr lang="ru-RU" sz="8000" b="1" dirty="0" smtClean="0">
                <a:solidFill>
                  <a:schemeClr val="tx1"/>
                </a:solidFill>
                <a:latin typeface="Times New Roman" pitchFamily="18" charset="0"/>
                <a:cs typeface="Times New Roman" pitchFamily="18" charset="0"/>
              </a:rPr>
              <a:t>     Таким образом, сочетание процесса теоретического обучения с практикой  делают выпускников техникума  конкурентоспособными на рынке труда и позволяют им успешно трудоустраиваться по полученной специальности.</a:t>
            </a:r>
          </a:p>
          <a:p>
            <a:endParaRPr lang="ru-RU" sz="8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60649"/>
            <a:ext cx="7772400" cy="1080120"/>
          </a:xfrm>
        </p:spPr>
        <p:txBody>
          <a:bodyPr>
            <a:normAutofit/>
          </a:bodyPr>
          <a:lstStyle/>
          <a:p>
            <a:pPr algn="ctr"/>
            <a:r>
              <a:rPr lang="ru-RU" sz="4000" dirty="0" smtClean="0"/>
              <a:t>Список литературы:</a:t>
            </a:r>
            <a:endParaRPr lang="ru-RU" sz="4000" dirty="0"/>
          </a:p>
        </p:txBody>
      </p:sp>
      <p:sp>
        <p:nvSpPr>
          <p:cNvPr id="3" name="Подзаголовок 2"/>
          <p:cNvSpPr>
            <a:spLocks noGrp="1"/>
          </p:cNvSpPr>
          <p:nvPr>
            <p:ph type="subTitle" idx="1"/>
          </p:nvPr>
        </p:nvSpPr>
        <p:spPr>
          <a:xfrm>
            <a:off x="899592" y="1484784"/>
            <a:ext cx="7358114" cy="4235932"/>
          </a:xfrm>
        </p:spPr>
        <p:txBody>
          <a:bodyPr>
            <a:normAutofit fontScale="70000" lnSpcReduction="20000"/>
          </a:bodyPr>
          <a:lstStyle/>
          <a:p>
            <a:pPr algn="just"/>
            <a:r>
              <a:rPr lang="ru-RU" sz="3400" dirty="0" smtClean="0">
                <a:solidFill>
                  <a:schemeClr val="tx1"/>
                </a:solidFill>
                <a:latin typeface="Times New Roman" pitchFamily="18" charset="0"/>
                <a:cs typeface="Times New Roman" pitchFamily="18" charset="0"/>
              </a:rPr>
              <a:t>Скакун, В. А. Организация и методика профессионального обучения [Текст]: </a:t>
            </a:r>
            <a:r>
              <a:rPr lang="ru-RU" sz="3400" dirty="0" err="1" smtClean="0">
                <a:solidFill>
                  <a:schemeClr val="tx1"/>
                </a:solidFill>
                <a:latin typeface="Times New Roman" pitchFamily="18" charset="0"/>
                <a:cs typeface="Times New Roman" pitchFamily="18" charset="0"/>
              </a:rPr>
              <a:t>уч</a:t>
            </a:r>
            <a:r>
              <a:rPr lang="ru-RU" sz="3400" dirty="0" smtClean="0">
                <a:solidFill>
                  <a:schemeClr val="tx1"/>
                </a:solidFill>
                <a:latin typeface="Times New Roman" pitchFamily="18" charset="0"/>
                <a:cs typeface="Times New Roman" pitchFamily="18" charset="0"/>
              </a:rPr>
              <a:t>. пособие/ В. А. Скакун .- М.: ФОРУМ - ИНФРА-М, 2007.-  320 с.</a:t>
            </a:r>
          </a:p>
          <a:p>
            <a:pPr algn="just"/>
            <a:r>
              <a:rPr lang="ru-RU" sz="3400" dirty="0" smtClean="0">
                <a:solidFill>
                  <a:schemeClr val="tx1"/>
                </a:solidFill>
                <a:latin typeface="Times New Roman" pitchFamily="18" charset="0"/>
                <a:cs typeface="Times New Roman" pitchFamily="18" charset="0"/>
              </a:rPr>
              <a:t>Шуберт Ю. Ф., </a:t>
            </a:r>
            <a:r>
              <a:rPr lang="ru-RU" sz="3400" dirty="0" err="1" smtClean="0">
                <a:solidFill>
                  <a:schemeClr val="tx1"/>
                </a:solidFill>
                <a:latin typeface="Times New Roman" pitchFamily="18" charset="0"/>
                <a:cs typeface="Times New Roman" pitchFamily="18" charset="0"/>
              </a:rPr>
              <a:t>Андреещева</a:t>
            </a:r>
            <a:r>
              <a:rPr lang="ru-RU" sz="3400" dirty="0" smtClean="0">
                <a:solidFill>
                  <a:schemeClr val="tx1"/>
                </a:solidFill>
                <a:latin typeface="Times New Roman" pitchFamily="18" charset="0"/>
                <a:cs typeface="Times New Roman" pitchFamily="18" charset="0"/>
              </a:rPr>
              <a:t> Н. Н. Формирование у обучающихся профессиональных компетенций // Среднее профессиональное образование. – М., 2009. – № 12.</a:t>
            </a:r>
          </a:p>
          <a:p>
            <a:pPr algn="just"/>
            <a:r>
              <a:rPr lang="ru-RU" sz="3400" dirty="0" err="1" smtClean="0">
                <a:solidFill>
                  <a:schemeClr val="tx1"/>
                </a:solidFill>
                <a:latin typeface="Times New Roman" pitchFamily="18" charset="0"/>
                <a:cs typeface="Times New Roman" pitchFamily="18" charset="0"/>
              </a:rPr>
              <a:t>Якупова</a:t>
            </a:r>
            <a:r>
              <a:rPr lang="ru-RU" sz="3400" dirty="0" smtClean="0">
                <a:solidFill>
                  <a:schemeClr val="tx1"/>
                </a:solidFill>
                <a:latin typeface="Times New Roman" pitchFamily="18" charset="0"/>
                <a:cs typeface="Times New Roman" pitchFamily="18" charset="0"/>
              </a:rPr>
              <a:t> А. Р., Чернявская В. И. </a:t>
            </a:r>
            <a:r>
              <a:rPr lang="ru-RU" sz="3400" dirty="0" err="1" smtClean="0">
                <a:solidFill>
                  <a:schemeClr val="tx1"/>
                </a:solidFill>
                <a:latin typeface="Times New Roman" pitchFamily="18" charset="0"/>
                <a:cs typeface="Times New Roman" pitchFamily="18" charset="0"/>
              </a:rPr>
              <a:t>Компетентностная</a:t>
            </a:r>
            <a:r>
              <a:rPr lang="ru-RU" sz="3400" dirty="0" smtClean="0">
                <a:solidFill>
                  <a:schemeClr val="tx1"/>
                </a:solidFill>
                <a:latin typeface="Times New Roman" pitchFamily="18" charset="0"/>
                <a:cs typeface="Times New Roman" pitchFamily="18" charset="0"/>
              </a:rPr>
              <a:t> модель специалиста технического профиля // Научные исследования в образовании. Приложение к журналу «Профессиональное образование. Столица». – М., 2009. – № </a:t>
            </a:r>
          </a:p>
          <a:p>
            <a:r>
              <a:rPr lang="ru-RU" sz="3400" dirty="0" smtClean="0">
                <a:solidFill>
                  <a:schemeClr val="tx1"/>
                </a:solidFill>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algn="ctr">
              <a:spcAft>
                <a:spcPts val="0"/>
              </a:spcAft>
              <a:buNone/>
            </a:pPr>
            <a:r>
              <a:rPr lang="ru-RU" i="1" dirty="0" smtClean="0">
                <a:latin typeface="Times New Roman"/>
                <a:ea typeface="Calibri"/>
              </a:rPr>
              <a:t>    </a:t>
            </a:r>
            <a:r>
              <a:rPr lang="ru-RU" sz="3500" b="1" i="1" dirty="0" smtClean="0">
                <a:latin typeface="Times New Roman"/>
                <a:ea typeface="Calibri"/>
              </a:rPr>
              <a:t>Профессиональная подготовка  </a:t>
            </a:r>
            <a:r>
              <a:rPr lang="ru-RU" sz="3500" dirty="0">
                <a:latin typeface="Times New Roman"/>
                <a:ea typeface="Calibri"/>
              </a:rPr>
              <a:t>обучающихся является неотъемлемой частью их профессиональной подготовки и обеспечивается путем участия в осуществлении деятельности в соответствии с основными профессиональными образовательными программами среднего профессионального образования, разработанными на основе Федеральных государственных образовательных стандартов (далее - ФГОС) по  профессиям СПО.</a:t>
            </a:r>
          </a:p>
          <a:p>
            <a:pPr algn="just"/>
            <a:endParaRPr lang="ru-RU" dirty="0"/>
          </a:p>
        </p:txBody>
      </p:sp>
      <p:sp>
        <p:nvSpPr>
          <p:cNvPr id="2" name="Заголовок 1"/>
          <p:cNvSpPr>
            <a:spLocks noGrp="1"/>
          </p:cNvSpPr>
          <p:nvPr>
            <p:ph type="title"/>
          </p:nvPr>
        </p:nvSpPr>
        <p:spPr>
          <a:xfrm>
            <a:off x="457200" y="152718"/>
            <a:ext cx="8363272" cy="1371600"/>
          </a:xfrm>
        </p:spPr>
        <p:txBody>
          <a:bodyPr>
            <a:normAutofit/>
          </a:bodyPr>
          <a:lstStyle/>
          <a:p>
            <a:pPr algn="ctr"/>
            <a:r>
              <a:rPr lang="ru-RU" sz="4000" b="1" dirty="0" smtClean="0">
                <a:solidFill>
                  <a:schemeClr val="accent2">
                    <a:lumMod val="50000"/>
                  </a:schemeClr>
                </a:solidFill>
                <a:latin typeface="Times New Roman" pitchFamily="18" charset="0"/>
                <a:cs typeface="Times New Roman" pitchFamily="18" charset="0"/>
              </a:rPr>
              <a:t>Профессиональная подготовка</a:t>
            </a:r>
            <a:endParaRPr lang="ru-RU" sz="40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269868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484784"/>
            <a:ext cx="8229600" cy="2448272"/>
          </a:xfrm>
        </p:spPr>
        <p:txBody>
          <a:bodyPr>
            <a:normAutofit/>
          </a:bodyPr>
          <a:lstStyle/>
          <a:p>
            <a:r>
              <a:rPr lang="ru-RU" sz="3200" b="1" i="1" dirty="0" smtClean="0">
                <a:solidFill>
                  <a:schemeClr val="accent2">
                    <a:lumMod val="50000"/>
                  </a:schemeClr>
                </a:solidFill>
                <a:latin typeface="Times New Roman" pitchFamily="18" charset="0"/>
                <a:ea typeface="Calibri"/>
                <a:cs typeface="Times New Roman" pitchFamily="18" charset="0"/>
              </a:rPr>
              <a:t>Цель профессиональной </a:t>
            </a:r>
            <a:r>
              <a:rPr lang="ru-RU" sz="3200" b="1" i="1" dirty="0">
                <a:solidFill>
                  <a:schemeClr val="accent2">
                    <a:lumMod val="50000"/>
                  </a:schemeClr>
                </a:solidFill>
                <a:latin typeface="Times New Roman" pitchFamily="18" charset="0"/>
                <a:ea typeface="Calibri"/>
                <a:cs typeface="Times New Roman" pitchFamily="18" charset="0"/>
              </a:rPr>
              <a:t>подготовки </a:t>
            </a:r>
            <a:r>
              <a:rPr lang="ru-RU" sz="3200" dirty="0" smtClean="0">
                <a:latin typeface="Times New Roman" pitchFamily="18" charset="0"/>
                <a:ea typeface="Calibri"/>
                <a:cs typeface="Times New Roman" pitchFamily="18" charset="0"/>
              </a:rPr>
              <a:t>:</a:t>
            </a:r>
            <a:br>
              <a:rPr lang="ru-RU" sz="3200" dirty="0" smtClean="0">
                <a:latin typeface="Times New Roman" pitchFamily="18" charset="0"/>
                <a:ea typeface="Calibri"/>
                <a:cs typeface="Times New Roman" pitchFamily="18" charset="0"/>
              </a:rPr>
            </a:br>
            <a:r>
              <a:rPr lang="ru-RU" sz="3200" dirty="0">
                <a:latin typeface="Times New Roman" pitchFamily="18" charset="0"/>
                <a:ea typeface="Calibri"/>
                <a:cs typeface="Times New Roman" pitchFamily="18" charset="0"/>
              </a:rPr>
              <a:t>обеспечение у </a:t>
            </a:r>
            <a:r>
              <a:rPr lang="ru-RU" sz="3200" dirty="0" smtClean="0">
                <a:latin typeface="Times New Roman" pitchFamily="18" charset="0"/>
                <a:ea typeface="Calibri"/>
                <a:cs typeface="Times New Roman" pitchFamily="18" charset="0"/>
              </a:rPr>
              <a:t> обучающихся готовности </a:t>
            </a:r>
            <a:r>
              <a:rPr lang="ru-RU" sz="3200" dirty="0">
                <a:latin typeface="Times New Roman" pitchFamily="18" charset="0"/>
                <a:ea typeface="Calibri"/>
                <a:cs typeface="Times New Roman" pitchFamily="18" charset="0"/>
              </a:rPr>
              <a:t>к осуществлению профессиональной деятельности. </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23559002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2348880"/>
            <a:ext cx="7620000" cy="4373563"/>
          </a:xfrm>
        </p:spPr>
        <p:txBody>
          <a:bodyPr>
            <a:normAutofit/>
          </a:bodyPr>
          <a:lstStyle/>
          <a:p>
            <a:pPr marL="0" indent="0" algn="just">
              <a:buNone/>
            </a:pPr>
            <a:r>
              <a:rPr lang="ru-RU" sz="3200" dirty="0" smtClean="0">
                <a:latin typeface="Times New Roman" pitchFamily="18" charset="0"/>
                <a:ea typeface="Calibri"/>
                <a:cs typeface="Times New Roman" pitchFamily="18" charset="0"/>
              </a:rPr>
              <a:t>     Важным </a:t>
            </a:r>
            <a:r>
              <a:rPr lang="ru-RU" sz="3200" dirty="0">
                <a:latin typeface="Times New Roman" pitchFamily="18" charset="0"/>
                <a:ea typeface="Calibri"/>
                <a:cs typeface="Times New Roman" pitchFamily="18" charset="0"/>
              </a:rPr>
              <a:t>звеном в профессиональной подготовке по профессиям СПО технического профиля является учебная практика.</a:t>
            </a:r>
            <a:endParaRPr lang="ru-RU" sz="3200" dirty="0">
              <a:latin typeface="Times New Roman" pitchFamily="18" charset="0"/>
              <a:cs typeface="Times New Roman" pitchFamily="18" charset="0"/>
            </a:endParaRPr>
          </a:p>
        </p:txBody>
      </p:sp>
      <p:sp>
        <p:nvSpPr>
          <p:cNvPr id="2" name="Заголовок 1"/>
          <p:cNvSpPr>
            <a:spLocks noGrp="1"/>
          </p:cNvSpPr>
          <p:nvPr>
            <p:ph type="title"/>
          </p:nvPr>
        </p:nvSpPr>
        <p:spPr>
          <a:xfrm>
            <a:off x="457200" y="152718"/>
            <a:ext cx="6419056" cy="1371600"/>
          </a:xfrm>
        </p:spPr>
        <p:txBody>
          <a:bodyPr>
            <a:normAutofit/>
          </a:bodyPr>
          <a:lstStyle/>
          <a:p>
            <a:r>
              <a:rPr lang="ru-RU" sz="4000" b="1" dirty="0" smtClean="0">
                <a:solidFill>
                  <a:schemeClr val="accent2">
                    <a:lumMod val="50000"/>
                  </a:schemeClr>
                </a:solidFill>
                <a:latin typeface="Times New Roman" pitchFamily="18" charset="0"/>
                <a:cs typeface="Times New Roman" pitchFamily="18" charset="0"/>
              </a:rPr>
              <a:t>Профессиональная подготовка</a:t>
            </a:r>
            <a:endParaRPr lang="ru-RU" sz="4000" b="1" dirty="0">
              <a:solidFill>
                <a:schemeClr val="accent2">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012893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lvl="0" indent="0" algn="just">
              <a:buNone/>
            </a:pPr>
            <a:r>
              <a:rPr lang="ru-RU" b="1" i="1" dirty="0">
                <a:solidFill>
                  <a:prstClr val="black"/>
                </a:solidFill>
                <a:latin typeface="Times New Roman"/>
                <a:ea typeface="Calibri"/>
              </a:rPr>
              <a:t>Учебная практика </a:t>
            </a:r>
            <a:r>
              <a:rPr lang="ru-RU" dirty="0">
                <a:solidFill>
                  <a:prstClr val="black"/>
                </a:solidFill>
                <a:latin typeface="Times New Roman"/>
                <a:ea typeface="Calibri"/>
              </a:rPr>
              <a:t>направлена на формирование у обучающихся практических профессиональных умений, приобретение первоначального практического опыта, по основным видам профессиональной деятельности для последующего полного  освоения ими общих и профессиональных компетенций по избранной профессии.</a:t>
            </a:r>
          </a:p>
          <a:p>
            <a:pPr lvl="0"/>
            <a:endParaRPr lang="ru-RU" dirty="0">
              <a:solidFill>
                <a:prstClr val="black"/>
              </a:solidFill>
            </a:endParaRPr>
          </a:p>
          <a:p>
            <a:endParaRPr lang="ru-RU" dirty="0"/>
          </a:p>
        </p:txBody>
      </p:sp>
      <p:sp>
        <p:nvSpPr>
          <p:cNvPr id="2" name="Заголовок 1"/>
          <p:cNvSpPr>
            <a:spLocks noGrp="1"/>
          </p:cNvSpPr>
          <p:nvPr>
            <p:ph type="title"/>
          </p:nvPr>
        </p:nvSpPr>
        <p:spPr/>
        <p:txBody>
          <a:bodyPr>
            <a:normAutofit/>
          </a:bodyPr>
          <a:lstStyle/>
          <a:p>
            <a:pPr algn="ctr"/>
            <a:r>
              <a:rPr lang="ru-RU" sz="4000" b="1" dirty="0" smtClean="0">
                <a:solidFill>
                  <a:schemeClr val="bg2">
                    <a:lumMod val="25000"/>
                  </a:schemeClr>
                </a:solidFill>
                <a:latin typeface="Times New Roman" pitchFamily="18" charset="0"/>
                <a:cs typeface="Times New Roman" pitchFamily="18" charset="0"/>
              </a:rPr>
              <a:t>Учебная практика</a:t>
            </a:r>
            <a:endParaRPr lang="ru-RU" sz="4000" b="1" dirty="0">
              <a:solidFill>
                <a:schemeClr val="bg2">
                  <a:lumMod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933484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980728"/>
            <a:ext cx="8229600" cy="5145435"/>
          </a:xfrm>
        </p:spPr>
        <p:txBody>
          <a:bodyPr>
            <a:normAutofit/>
          </a:bodyPr>
          <a:lstStyle/>
          <a:p>
            <a:pPr marL="0" indent="0">
              <a:buNone/>
            </a:pPr>
            <a:r>
              <a:rPr lang="ru-RU" b="1" i="1" dirty="0">
                <a:latin typeface="Times New Roman" pitchFamily="18" charset="0"/>
                <a:ea typeface="Calibri"/>
                <a:cs typeface="Times New Roman" pitchFamily="18" charset="0"/>
              </a:rPr>
              <a:t>В ходе </a:t>
            </a:r>
            <a:r>
              <a:rPr lang="ru-RU" b="1" i="1" dirty="0" smtClean="0">
                <a:latin typeface="Times New Roman" pitchFamily="18" charset="0"/>
                <a:ea typeface="Calibri"/>
                <a:cs typeface="Times New Roman" pitchFamily="18" charset="0"/>
              </a:rPr>
              <a:t>практики</a:t>
            </a:r>
            <a:r>
              <a:rPr lang="ru-RU" dirty="0" smtClean="0">
                <a:latin typeface="Times New Roman" pitchFamily="18" charset="0"/>
                <a:ea typeface="Calibri"/>
                <a:cs typeface="Times New Roman" pitchFamily="18" charset="0"/>
              </a:rPr>
              <a:t>:</a:t>
            </a:r>
          </a:p>
          <a:p>
            <a:r>
              <a:rPr lang="ru-RU" dirty="0" smtClean="0">
                <a:latin typeface="Times New Roman" pitchFamily="18" charset="0"/>
                <a:ea typeface="Calibri"/>
                <a:cs typeface="Times New Roman" pitchFamily="18" charset="0"/>
              </a:rPr>
              <a:t> </a:t>
            </a:r>
            <a:r>
              <a:rPr lang="ru-RU" dirty="0">
                <a:latin typeface="Times New Roman" pitchFamily="18" charset="0"/>
                <a:ea typeface="Calibri"/>
                <a:cs typeface="Times New Roman" pitchFamily="18" charset="0"/>
              </a:rPr>
              <a:t>у обучающихся закрепляются теоретические знания, </a:t>
            </a:r>
            <a:endParaRPr lang="ru-RU" dirty="0" smtClean="0">
              <a:latin typeface="Times New Roman" pitchFamily="18" charset="0"/>
              <a:ea typeface="Calibri"/>
              <a:cs typeface="Times New Roman" pitchFamily="18" charset="0"/>
            </a:endParaRPr>
          </a:p>
          <a:p>
            <a:r>
              <a:rPr lang="ru-RU" dirty="0" smtClean="0">
                <a:latin typeface="Times New Roman" pitchFamily="18" charset="0"/>
                <a:ea typeface="Calibri"/>
                <a:cs typeface="Times New Roman" pitchFamily="18" charset="0"/>
              </a:rPr>
              <a:t>формируется </a:t>
            </a:r>
            <a:r>
              <a:rPr lang="ru-RU" dirty="0">
                <a:latin typeface="Times New Roman" pitchFamily="18" charset="0"/>
                <a:ea typeface="Calibri"/>
                <a:cs typeface="Times New Roman" pitchFamily="18" charset="0"/>
              </a:rPr>
              <a:t>понимание необходимости постоянно их совершенствовать, </a:t>
            </a:r>
            <a:endParaRPr lang="ru-RU" dirty="0" smtClean="0">
              <a:latin typeface="Times New Roman" pitchFamily="18" charset="0"/>
              <a:ea typeface="Calibri"/>
              <a:cs typeface="Times New Roman" pitchFamily="18" charset="0"/>
            </a:endParaRPr>
          </a:p>
          <a:p>
            <a:r>
              <a:rPr lang="ru-RU" dirty="0" smtClean="0">
                <a:latin typeface="Times New Roman" pitchFamily="18" charset="0"/>
                <a:ea typeface="Calibri"/>
                <a:cs typeface="Times New Roman" pitchFamily="18" charset="0"/>
              </a:rPr>
              <a:t>возникает </a:t>
            </a:r>
            <a:r>
              <a:rPr lang="ru-RU" dirty="0">
                <a:latin typeface="Times New Roman" pitchFamily="18" charset="0"/>
                <a:ea typeface="Calibri"/>
                <a:cs typeface="Times New Roman" pitchFamily="18" charset="0"/>
              </a:rPr>
              <a:t>более устойчивый интерес к </a:t>
            </a:r>
            <a:r>
              <a:rPr lang="ru-RU" dirty="0" smtClean="0">
                <a:latin typeface="Times New Roman" pitchFamily="18" charset="0"/>
                <a:ea typeface="Calibri"/>
                <a:cs typeface="Times New Roman" pitchFamily="18" charset="0"/>
              </a:rPr>
              <a:t>профессии,</a:t>
            </a:r>
          </a:p>
          <a:p>
            <a:r>
              <a:rPr lang="ru-RU" dirty="0">
                <a:latin typeface="Times New Roman" pitchFamily="18" charset="0"/>
                <a:ea typeface="Calibri"/>
                <a:cs typeface="Times New Roman" pitchFamily="18" charset="0"/>
              </a:rPr>
              <a:t>о</a:t>
            </a:r>
            <a:r>
              <a:rPr lang="ru-RU" dirty="0" smtClean="0">
                <a:latin typeface="Times New Roman" pitchFamily="18" charset="0"/>
                <a:ea typeface="Calibri"/>
                <a:cs typeface="Times New Roman" pitchFamily="18" charset="0"/>
              </a:rPr>
              <a:t>ни </a:t>
            </a:r>
            <a:r>
              <a:rPr lang="ru-RU" dirty="0">
                <a:latin typeface="Times New Roman" pitchFamily="18" charset="0"/>
                <a:ea typeface="Calibri"/>
                <a:cs typeface="Times New Roman" pitchFamily="18" charset="0"/>
              </a:rPr>
              <a:t>получают представление о разнообразии задач и направлений работы в сфере производства.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509207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algn="ctr">
              <a:buNone/>
            </a:pPr>
            <a:r>
              <a:rPr lang="ru-RU" dirty="0" smtClean="0"/>
              <a:t>    </a:t>
            </a:r>
            <a:r>
              <a:rPr lang="ru-RU" dirty="0" smtClean="0">
                <a:latin typeface="Times New Roman" panose="02020603050405020304" pitchFamily="18" charset="0"/>
                <a:cs typeface="Times New Roman" panose="02020603050405020304" pitchFamily="18" charset="0"/>
              </a:rPr>
              <a:t>Специфика формирования профессиональных компетенций у обучающихся заключается  в том, что усваиваются не «готовые знания», кем-то предложенные к усвоению, а когда обучающийся сам найдёт эти знания, сформирует понятия, необходимые для решения задач.</a:t>
            </a:r>
            <a:endParaRPr lang="ru-RU"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title"/>
          </p:nvPr>
        </p:nvSpPr>
        <p:spPr/>
        <p:txBody>
          <a:bodyPr>
            <a:normAutofit/>
          </a:bodyPr>
          <a:lstStyle/>
          <a:p>
            <a:r>
              <a:rPr lang="ru-RU" sz="4000" b="1" dirty="0" smtClean="0">
                <a:solidFill>
                  <a:schemeClr val="accent4">
                    <a:lumMod val="75000"/>
                  </a:schemeClr>
                </a:solidFill>
                <a:latin typeface="Times New Roman" pitchFamily="18" charset="0"/>
                <a:cs typeface="Times New Roman" pitchFamily="18" charset="0"/>
              </a:rPr>
              <a:t>Профессиональные компетенции</a:t>
            </a:r>
            <a:endParaRPr lang="ru-RU" sz="4000" b="1" dirty="0">
              <a:solidFill>
                <a:schemeClr val="accent4">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079734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428596" y="428604"/>
            <a:ext cx="8215370" cy="5210196"/>
          </a:xfrm>
        </p:spPr>
        <p:txBody>
          <a:bodyPr>
            <a:noAutofit/>
          </a:bodyPr>
          <a:lstStyle/>
          <a:p>
            <a:r>
              <a:rPr lang="ru-RU" b="1" i="1" dirty="0" smtClean="0">
                <a:solidFill>
                  <a:schemeClr val="tx1"/>
                </a:solidFill>
                <a:latin typeface="Times New Roman" pitchFamily="18" charset="0"/>
                <a:cs typeface="Times New Roman" pitchFamily="18" charset="0"/>
              </a:rPr>
              <a:t>Содержание практических работ</a:t>
            </a:r>
          </a:p>
          <a:p>
            <a:r>
              <a:rPr lang="ru-RU" dirty="0" smtClean="0">
                <a:solidFill>
                  <a:schemeClr val="tx1"/>
                </a:solidFill>
                <a:latin typeface="Times New Roman" pitchFamily="18" charset="0"/>
                <a:cs typeface="Times New Roman" pitchFamily="18" charset="0"/>
              </a:rPr>
              <a:t>При отборе содержания практических работ по учебной практике   я руководствуюсь  перечнем профессиональных умений, которые должны быть сформированы у будущего специалиста. Основой для определения полного перечня работ являются квалификационные требования к специалисту. </a:t>
            </a:r>
            <a:endParaRPr lang="ru-RU"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500042"/>
            <a:ext cx="8229600" cy="5929354"/>
          </a:xfrm>
        </p:spPr>
        <p:txBody>
          <a:bodyPr>
            <a:noAutofit/>
          </a:bodyPr>
          <a:lstStyle/>
          <a:p>
            <a:pPr algn="ctr">
              <a:buNone/>
            </a:pPr>
            <a:r>
              <a:rPr lang="ru-RU" dirty="0" smtClean="0">
                <a:latin typeface="Times New Roman" pitchFamily="18" charset="0"/>
                <a:cs typeface="Times New Roman" pitchFamily="18" charset="0"/>
              </a:rPr>
              <a:t>         Для подготовки обучающихся к предстоящей трудовой деятельности важно развить у них интеллектуальные умения - аналитические, проектировочные, конструктивные, поэтому характер заданий на занятиях должен быть таким, чтобы обучающиеся были поставлены перед необходимостью анализировать процессы, состояния, явления, проектировать на основе анализа свою деятельность, намечать конкретные пути решения той или иной практической задачи.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109</TotalTime>
  <Words>446</Words>
  <Application>Microsoft Office PowerPoint</Application>
  <PresentationFormat>Экран (4:3)</PresentationFormat>
  <Paragraphs>42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Открытая</vt:lpstr>
      <vt:lpstr>РОЛЬ УЧЕБНОЙ ПРАКТИКИ В ФОРМИРОВАНИИ ОБЩИХ И ПРОФЕССИОНАЛЬНЫХ КОМПЕТЕНЦИЙ СПЕЦИАЛИСТОВ ТЕХНИЧЕСКОГО ПРОФИЛЯ </vt:lpstr>
      <vt:lpstr>Профессиональная подготовка</vt:lpstr>
      <vt:lpstr>Цель профессиональной подготовки : обеспечение у  обучающихся готовности к осуществлению профессиональной деятельности. </vt:lpstr>
      <vt:lpstr>Профессиональная подготовка</vt:lpstr>
      <vt:lpstr>Учебная практика</vt:lpstr>
      <vt:lpstr>Презентация PowerPoint</vt:lpstr>
      <vt:lpstr>Профессиональные компетенции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Список литературы: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Сергей</dc:creator>
  <cp:lastModifiedBy>Admin</cp:lastModifiedBy>
  <cp:revision>17</cp:revision>
  <dcterms:created xsi:type="dcterms:W3CDTF">2015-01-26T20:05:17Z</dcterms:created>
  <dcterms:modified xsi:type="dcterms:W3CDTF">2015-02-02T17:37:20Z</dcterms:modified>
</cp:coreProperties>
</file>