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83" r:id="rId2"/>
    <p:sldId id="316" r:id="rId3"/>
    <p:sldId id="317" r:id="rId4"/>
    <p:sldId id="318" r:id="rId5"/>
    <p:sldId id="329" r:id="rId6"/>
    <p:sldId id="330" r:id="rId7"/>
    <p:sldId id="331" r:id="rId8"/>
    <p:sldId id="332" r:id="rId9"/>
    <p:sldId id="321" r:id="rId10"/>
    <p:sldId id="322" r:id="rId11"/>
    <p:sldId id="325" r:id="rId12"/>
    <p:sldId id="326" r:id="rId13"/>
    <p:sldId id="327" r:id="rId14"/>
    <p:sldId id="328" r:id="rId15"/>
    <p:sldId id="323" r:id="rId16"/>
    <p:sldId id="324" r:id="rId17"/>
    <p:sldId id="274" r:id="rId18"/>
    <p:sldId id="287" r:id="rId19"/>
    <p:sldId id="294" r:id="rId20"/>
    <p:sldId id="296" r:id="rId21"/>
    <p:sldId id="288" r:id="rId22"/>
    <p:sldId id="293" r:id="rId23"/>
    <p:sldId id="291" r:id="rId24"/>
    <p:sldId id="285" r:id="rId25"/>
    <p:sldId id="302" r:id="rId26"/>
    <p:sldId id="304" r:id="rId27"/>
    <p:sldId id="309" r:id="rId28"/>
    <p:sldId id="303" r:id="rId29"/>
    <p:sldId id="305" r:id="rId30"/>
    <p:sldId id="312" r:id="rId31"/>
    <p:sldId id="277" r:id="rId32"/>
    <p:sldId id="278" r:id="rId33"/>
    <p:sldId id="28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2629" autoAdjust="0"/>
  </p:normalViewPr>
  <p:slideViewPr>
    <p:cSldViewPr>
      <p:cViewPr>
        <p:scale>
          <a:sx n="90" d="100"/>
          <a:sy n="90" d="100"/>
        </p:scale>
        <p:origin x="-1698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DB531-082A-4395-853E-F0D6FD91DD28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A1E88-CEBC-41C2-B529-FD3B836EC8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175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60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4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19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11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12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12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4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07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95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01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6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28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3.jpeg"/><Relationship Id="rId4" Type="http://schemas.openxmlformats.org/officeDocument/2006/relationships/image" Target="../media/image58.jpeg"/><Relationship Id="rId9" Type="http://schemas.openxmlformats.org/officeDocument/2006/relationships/image" Target="../media/image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4.tiff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Relationship Id="rId9" Type="http://schemas.openxmlformats.org/officeDocument/2006/relationships/image" Target="../media/image4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Рабочий стол\Фото РМК\колледж\DSC052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25" y="836713"/>
            <a:ext cx="9061076" cy="602128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1463" y="6957392"/>
            <a:ext cx="9144000" cy="54984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г.  Рославль  17  микрорайон  д.  23     тел.  8 (48134) 2-25-98</a:t>
            </a:r>
            <a:r>
              <a:rPr lang="en-US" sz="1600" b="1" dirty="0"/>
              <a:t> </a:t>
            </a:r>
            <a:endParaRPr lang="en-US" sz="1600" b="1" dirty="0" smtClean="0"/>
          </a:p>
          <a:p>
            <a:pPr algn="ctr"/>
            <a:r>
              <a:rPr lang="en-US" sz="1600" b="1" dirty="0" smtClean="0"/>
              <a:t>e-mail</a:t>
            </a:r>
            <a:r>
              <a:rPr lang="en-US" sz="1600" b="1" dirty="0"/>
              <a:t>: admin@rmkrosl.ru | www.rmkrosl.ru</a:t>
            </a:r>
            <a:endParaRPr lang="en-US" sz="1600" dirty="0"/>
          </a:p>
          <a:p>
            <a:r>
              <a:rPr lang="en-US" sz="1400" dirty="0"/>
              <a:t> </a:t>
            </a:r>
          </a:p>
          <a:p>
            <a:pPr algn="ctr"/>
            <a:endParaRPr lang="ru-RU" sz="1400" b="1" dirty="0">
              <a:solidFill>
                <a:schemeClr val="bg1"/>
              </a:solidFill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107504" y="116632"/>
            <a:ext cx="8856984" cy="1224136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547031" y="404664"/>
              <a:ext cx="8570783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327267" y="260648"/>
              <a:ext cx="8781235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187624" y="188640"/>
            <a:ext cx="75608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СМОЛЕНСКОЕ ОБЛАСТНОЕ ГОСУДАРСТВЕННОЕ БЮДЖЕТНОЕ </a:t>
            </a:r>
          </a:p>
          <a:p>
            <a:pPr algn="ctr"/>
            <a:r>
              <a:rPr lang="ru-RU" sz="1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ПРОФЕССИОНАЛЬНОЕ ОБРАЗОВАТЕЛЬНОЕ УЧРЕЖДЕНИЕ</a:t>
            </a:r>
          </a:p>
          <a:p>
            <a:pPr algn="ctr"/>
            <a:r>
              <a:rPr lang="ru-RU" sz="1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«РОСЛАВЛЬСКИЙ МНОГОПРОФИЛЬНЫЙ КОЛЛЕДЖ»</a:t>
            </a:r>
            <a:endParaRPr lang="ru-RU" sz="2000" dirty="0"/>
          </a:p>
        </p:txBody>
      </p:sp>
      <p:pic>
        <p:nvPicPr>
          <p:cNvPr id="3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78508"/>
            <a:ext cx="2845888" cy="278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25085" y="4409160"/>
            <a:ext cx="70834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Сделай шаг в будущее </a:t>
            </a:r>
            <a:endParaRPr lang="en-US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вместе </a:t>
            </a:r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нами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f43e90025a6e37d734f9b98f048c0068&amp;n=33&amp;h=190&amp;w=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49080"/>
            <a:ext cx="9144000" cy="227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306363"/>
            <a:ext cx="9144000" cy="5498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6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г.  Рославль  17  микрорайон  д.  23     тел.  8 (48134) 2-25-98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e-mail: admin@rmkrosl.ru | www.rmkrosl.ru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97622" y="116632"/>
            <a:ext cx="8794858" cy="1004266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547031" y="404664"/>
              <a:ext cx="8570783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327267" y="260648"/>
              <a:ext cx="8781235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23793" y="188640"/>
            <a:ext cx="8040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1400" dirty="0">
                <a:latin typeface="Times New Roman"/>
              </a:rPr>
              <a:t>Специальность 29.02.04</a:t>
            </a:r>
            <a:endParaRPr lang="ru-RU" kern="1400" dirty="0">
              <a:latin typeface="Times New Roman"/>
            </a:endParaRPr>
          </a:p>
          <a:p>
            <a:pPr algn="ctr"/>
            <a:r>
              <a:rPr lang="ru-RU" b="1" kern="1400" dirty="0">
                <a:solidFill>
                  <a:srgbClr val="0000FF"/>
                </a:solidFill>
                <a:latin typeface="Times New Roman"/>
              </a:rPr>
              <a:t>Конструирование, моделирование и технология швейных </a:t>
            </a:r>
            <a:r>
              <a:rPr lang="ru-RU" b="1" kern="1400" dirty="0" smtClean="0">
                <a:solidFill>
                  <a:srgbClr val="0000FF"/>
                </a:solidFill>
                <a:latin typeface="Times New Roman"/>
              </a:rPr>
              <a:t>изделий</a:t>
            </a:r>
            <a:endParaRPr lang="ru-RU" sz="2000" dirty="0"/>
          </a:p>
        </p:txBody>
      </p:sp>
      <p:pic>
        <p:nvPicPr>
          <p:cNvPr id="18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3699"/>
            <a:ext cx="1138345" cy="111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268760"/>
            <a:ext cx="4896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Квалификация </a:t>
            </a:r>
            <a:r>
              <a:rPr lang="ru-RU" b="1" dirty="0" smtClean="0">
                <a:solidFill>
                  <a:srgbClr val="C00000"/>
                </a:solidFill>
              </a:rPr>
              <a:t>– </a:t>
            </a:r>
            <a:r>
              <a:rPr lang="ru-RU" b="1" dirty="0" smtClean="0"/>
              <a:t>технолог-конструктор</a:t>
            </a:r>
          </a:p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Обучение </a:t>
            </a:r>
            <a:r>
              <a:rPr lang="ru-RU" b="1" dirty="0">
                <a:solidFill>
                  <a:srgbClr val="FF0000"/>
                </a:solidFill>
              </a:rPr>
              <a:t>–</a:t>
            </a:r>
            <a:r>
              <a:rPr lang="ru-RU" b="1" dirty="0"/>
              <a:t> бесплатное.</a:t>
            </a:r>
          </a:p>
          <a:p>
            <a:r>
              <a:rPr lang="ru-RU" b="1" dirty="0">
                <a:solidFill>
                  <a:srgbClr val="FF0000"/>
                </a:solidFill>
              </a:rPr>
              <a:t>Форма обучения - </a:t>
            </a:r>
            <a:r>
              <a:rPr lang="ru-RU" b="1" dirty="0"/>
              <a:t>очная.</a:t>
            </a:r>
          </a:p>
          <a:p>
            <a:r>
              <a:rPr lang="ru-RU" b="1" dirty="0">
                <a:solidFill>
                  <a:srgbClr val="FF0000"/>
                </a:solidFill>
              </a:rPr>
              <a:t>База -</a:t>
            </a:r>
            <a:r>
              <a:rPr lang="ru-RU" b="1" dirty="0"/>
              <a:t> 9 классов.</a:t>
            </a:r>
          </a:p>
          <a:p>
            <a:r>
              <a:rPr lang="ru-RU" b="1" dirty="0">
                <a:solidFill>
                  <a:srgbClr val="FF0000"/>
                </a:solidFill>
              </a:rPr>
              <a:t>Срок обучения -</a:t>
            </a:r>
            <a:r>
              <a:rPr lang="ru-RU" b="1" dirty="0"/>
              <a:t> </a:t>
            </a:r>
            <a:r>
              <a:rPr lang="ru-RU" b="1" dirty="0" smtClean="0"/>
              <a:t>3 </a:t>
            </a:r>
            <a:r>
              <a:rPr lang="ru-RU" b="1" dirty="0"/>
              <a:t>года </a:t>
            </a:r>
            <a:r>
              <a:rPr lang="ru-RU" b="1" dirty="0" smtClean="0"/>
              <a:t>10 </a:t>
            </a:r>
            <a:r>
              <a:rPr lang="ru-RU" b="1" dirty="0"/>
              <a:t>месяцев</a:t>
            </a:r>
            <a:endParaRPr lang="ru-RU" b="1" kern="1400" dirty="0">
              <a:solidFill>
                <a:srgbClr val="0000FF"/>
              </a:solidFill>
              <a:latin typeface="Times New Roman"/>
            </a:endParaRPr>
          </a:p>
        </p:txBody>
      </p:sp>
      <p:pic>
        <p:nvPicPr>
          <p:cNvPr id="19" name="Picture 4" descr="C:\Users\COMP9\Desktop\фото_призентации\портной\Изображение 6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609" y="2888940"/>
            <a:ext cx="3360373" cy="252028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20" name="Picture 3" descr="C:\Users\COMP9\Desktop\фото_призентации\портной\Изображение 1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3954" y="3702694"/>
            <a:ext cx="3360372" cy="252028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21" name="Picture 2" descr="C:\Users\COMP9\Desktop\фото_призентации\портной\Изображение 4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736087" y="1649850"/>
            <a:ext cx="3596918" cy="269768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  <p:extLst>
      <p:ext uri="{BB962C8B-B14F-4D97-AF65-F5344CB8AC3E}">
        <p14:creationId xmlns:p14="http://schemas.microsoft.com/office/powerpoint/2010/main" val="31612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f43e90025a6e37d734f9b98f048c0068&amp;n=33&amp;h=190&amp;w=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49080"/>
            <a:ext cx="9144000" cy="227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306363"/>
            <a:ext cx="9144000" cy="5498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6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г.  Рославль  17  микрорайон  д.  23     тел.  8 (48134) 2-25-98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e-mail: admin@rmkrosl.ru | www.rmkrosl.ru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107504" y="116632"/>
            <a:ext cx="8928992" cy="1152128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547031" y="404664"/>
              <a:ext cx="8570783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327267" y="260648"/>
              <a:ext cx="8781235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23793" y="188640"/>
            <a:ext cx="8040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ПРОФЕССИИ</a:t>
            </a:r>
            <a:endParaRPr lang="ru-RU" sz="32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000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</a:t>
            </a:r>
            <a:r>
              <a:rPr lang="ru-RU" sz="20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МНОГОПРОФИЛЬНЫЙ КОЛЛЕДЖ»</a:t>
            </a:r>
            <a:endParaRPr lang="ru-RU" sz="2000" dirty="0"/>
          </a:p>
        </p:txBody>
      </p:sp>
      <p:pic>
        <p:nvPicPr>
          <p:cNvPr id="18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3699"/>
            <a:ext cx="1138345" cy="111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99384" y="1488578"/>
            <a:ext cx="39490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Профессия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15.01.05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Сварщик </a:t>
            </a:r>
            <a:r>
              <a:rPr lang="ru-RU" sz="2000" b="1" dirty="0">
                <a:solidFill>
                  <a:srgbClr val="0000FF"/>
                </a:solidFill>
              </a:rPr>
              <a:t>(ручной и частично механизированной сварки (наплавки)</a:t>
            </a:r>
            <a:endParaRPr lang="ru-RU" sz="2000" dirty="0">
              <a:solidFill>
                <a:srgbClr val="0000FF"/>
              </a:solidFill>
            </a:endParaRPr>
          </a:p>
          <a:p>
            <a:r>
              <a:rPr lang="ru-RU" sz="2000" dirty="0"/>
              <a:t> </a:t>
            </a:r>
          </a:p>
          <a:p>
            <a:r>
              <a:rPr lang="ru-RU" sz="2000" dirty="0"/>
              <a:t> </a:t>
            </a:r>
          </a:p>
        </p:txBody>
      </p:sp>
      <p:pic>
        <p:nvPicPr>
          <p:cNvPr id="16" name="Picture 3" descr="F:\Презент тех\Сварщики\P10103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126" y="1628800"/>
            <a:ext cx="4320478" cy="324036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" name="Picture 2" descr="SL2705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3156033"/>
            <a:ext cx="4104456" cy="302553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10242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f43e90025a6e37d734f9b98f048c0068&amp;n=33&amp;h=190&amp;w=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49080"/>
            <a:ext cx="9144000" cy="227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306363"/>
            <a:ext cx="9144000" cy="5498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6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г.  Рославль  17  микрорайон  д.  23     тел.  8 (48134) 2-25-98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e-mail: admin@rmkrosl.ru | www.rmkrosl.ru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97622" y="116632"/>
            <a:ext cx="8794858" cy="1004266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547031" y="404664"/>
              <a:ext cx="8570783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327267" y="260648"/>
              <a:ext cx="8781235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23793" y="188640"/>
            <a:ext cx="8040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Профессия   15.01.05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Сварщик (электросварочные и газосварочные работы)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24"/>
            <a:ext cx="1035472" cy="10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96752"/>
            <a:ext cx="47525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Квалификация</a:t>
            </a:r>
            <a:r>
              <a:rPr lang="ru-RU" b="1" dirty="0"/>
              <a:t>: электросварщик ручной дуговой сварки плавящимся покрытым электродом</a:t>
            </a:r>
            <a:endParaRPr lang="ru-RU" dirty="0"/>
          </a:p>
          <a:p>
            <a:r>
              <a:rPr lang="ru-RU" b="1" dirty="0"/>
              <a:t>Сварщик частично механизированной сварки плавлением</a:t>
            </a:r>
            <a:endParaRPr lang="ru-RU" dirty="0"/>
          </a:p>
          <a:p>
            <a:r>
              <a:rPr lang="ru-RU" b="1" dirty="0"/>
              <a:t>Сварщик ручной дуговой сварки неплавящимся электродом в защитном газе</a:t>
            </a:r>
            <a:endParaRPr lang="ru-RU" dirty="0"/>
          </a:p>
          <a:p>
            <a:r>
              <a:rPr lang="ru-RU" b="1" dirty="0"/>
              <a:t>Газосварщик</a:t>
            </a:r>
            <a:endParaRPr lang="ru-RU" dirty="0"/>
          </a:p>
          <a:p>
            <a:r>
              <a:rPr lang="ru-RU" b="1" dirty="0"/>
              <a:t>Сварщик ручной сварки полимерных материалов</a:t>
            </a:r>
            <a:endParaRPr lang="ru-RU" dirty="0"/>
          </a:p>
          <a:p>
            <a:r>
              <a:rPr lang="ru-RU" b="1" dirty="0"/>
              <a:t>Сварщик термитной сварки</a:t>
            </a:r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Обучение </a:t>
            </a:r>
            <a:r>
              <a:rPr lang="ru-RU" b="1" dirty="0">
                <a:solidFill>
                  <a:srgbClr val="FF0000"/>
                </a:solidFill>
              </a:rPr>
              <a:t>–</a:t>
            </a:r>
            <a:r>
              <a:rPr lang="ru-RU" b="1" dirty="0"/>
              <a:t> бесплатное.</a:t>
            </a:r>
          </a:p>
          <a:p>
            <a:r>
              <a:rPr lang="ru-RU" b="1" dirty="0">
                <a:solidFill>
                  <a:srgbClr val="FF0000"/>
                </a:solidFill>
              </a:rPr>
              <a:t>Форма обучения - </a:t>
            </a:r>
            <a:r>
              <a:rPr lang="ru-RU" b="1" dirty="0"/>
              <a:t>очная.</a:t>
            </a:r>
          </a:p>
          <a:p>
            <a:r>
              <a:rPr lang="ru-RU" b="1" dirty="0">
                <a:solidFill>
                  <a:srgbClr val="FF0000"/>
                </a:solidFill>
              </a:rPr>
              <a:t>База -</a:t>
            </a:r>
            <a:r>
              <a:rPr lang="ru-RU" b="1" dirty="0"/>
              <a:t> 9 классов.</a:t>
            </a:r>
          </a:p>
          <a:p>
            <a:r>
              <a:rPr lang="ru-RU" b="1" dirty="0">
                <a:solidFill>
                  <a:srgbClr val="FF0000"/>
                </a:solidFill>
              </a:rPr>
              <a:t>Срок обучения -</a:t>
            </a:r>
            <a:r>
              <a:rPr lang="ru-RU" b="1" dirty="0"/>
              <a:t> </a:t>
            </a:r>
            <a:r>
              <a:rPr lang="ru-RU" b="1" dirty="0" smtClean="0"/>
              <a:t>2 </a:t>
            </a:r>
            <a:r>
              <a:rPr lang="ru-RU" b="1" dirty="0"/>
              <a:t>года </a:t>
            </a:r>
            <a:r>
              <a:rPr lang="ru-RU" b="1" dirty="0" smtClean="0"/>
              <a:t>10 </a:t>
            </a:r>
            <a:r>
              <a:rPr lang="ru-RU" b="1" dirty="0"/>
              <a:t>месяцев</a:t>
            </a:r>
            <a:endParaRPr lang="ru-RU" b="1" kern="1400" dirty="0">
              <a:solidFill>
                <a:srgbClr val="0000FF"/>
              </a:solidFill>
              <a:latin typeface="Times New Roman"/>
            </a:endParaRPr>
          </a:p>
        </p:txBody>
      </p:sp>
      <p:pic>
        <p:nvPicPr>
          <p:cNvPr id="19" name="Picture 4" descr="F:\Презент тех\Сварщики\Изображение 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9534" y="3686317"/>
            <a:ext cx="3493393" cy="262004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" name="Picture 6" descr="F:\Презент тех\Сварщики\Изображение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231" y="1413290"/>
            <a:ext cx="3406250" cy="2554688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89160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f43e90025a6e37d734f9b98f048c0068&amp;n=33&amp;h=190&amp;w=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49080"/>
            <a:ext cx="9144000" cy="227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306363"/>
            <a:ext cx="9144000" cy="5498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6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г.  Рославль  17  микрорайон  д.  23     тел.  8 (48134) 2-25-98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e-mail: admin@rmkrosl.ru | www.rmkrosl.ru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107504" y="116632"/>
            <a:ext cx="8928992" cy="1152128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547031" y="404664"/>
              <a:ext cx="8570783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327267" y="260648"/>
              <a:ext cx="8781235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23793" y="188640"/>
            <a:ext cx="8040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ПРОФЕССИИ</a:t>
            </a:r>
            <a:endParaRPr lang="ru-RU" sz="32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000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</a:t>
            </a:r>
            <a:r>
              <a:rPr lang="ru-RU" sz="20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МНОГОПРОФИЛЬНЫЙ КОЛЛЕДЖ»</a:t>
            </a:r>
            <a:endParaRPr lang="ru-RU" sz="2000" dirty="0"/>
          </a:p>
        </p:txBody>
      </p:sp>
      <p:pic>
        <p:nvPicPr>
          <p:cNvPr id="18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3699"/>
            <a:ext cx="1138345" cy="111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99384" y="1488578"/>
            <a:ext cx="39490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Профессия 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43.01.02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Парикмахер 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/>
              <a:t> </a:t>
            </a:r>
          </a:p>
          <a:p>
            <a:r>
              <a:rPr lang="ru-RU" sz="2000" dirty="0"/>
              <a:t> </a:t>
            </a:r>
          </a:p>
          <a:p>
            <a:r>
              <a:rPr lang="ru-RU" sz="2000" dirty="0"/>
              <a:t> </a:t>
            </a:r>
          </a:p>
        </p:txBody>
      </p:sp>
      <p:pic>
        <p:nvPicPr>
          <p:cNvPr id="19" name="Picture 5" descr="F:\Фото 3\Олимпиада парикмахеры\IMG_04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122" y="1447954"/>
            <a:ext cx="4623778" cy="308252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140967"/>
            <a:ext cx="4464496" cy="30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429318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f43e90025a6e37d734f9b98f048c0068&amp;n=33&amp;h=190&amp;w=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49080"/>
            <a:ext cx="9144000" cy="227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306363"/>
            <a:ext cx="9144000" cy="5498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6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г.  Рославль  17  микрорайон  д.  23     тел.  8 (48134) 2-25-98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e-mail: admin@rmkrosl.ru | www.rmkrosl.ru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97622" y="116632"/>
            <a:ext cx="8794858" cy="1004266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547031" y="404664"/>
              <a:ext cx="8570783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327267" y="260648"/>
              <a:ext cx="8781235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23793" y="188640"/>
            <a:ext cx="8040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Профессия 43.01.02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Парикмахер 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4938"/>
            <a:ext cx="892596" cy="8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96752"/>
            <a:ext cx="4752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Квалификация - </a:t>
            </a:r>
            <a:r>
              <a:rPr lang="ru-RU" b="1" dirty="0" smtClean="0"/>
              <a:t>парикмахер</a:t>
            </a:r>
            <a:endParaRPr lang="ru-RU" b="1" dirty="0"/>
          </a:p>
          <a:p>
            <a:r>
              <a:rPr lang="ru-RU" b="1" dirty="0" smtClean="0">
                <a:solidFill>
                  <a:srgbClr val="FF0000"/>
                </a:solidFill>
              </a:rPr>
              <a:t>Обучение </a:t>
            </a:r>
            <a:r>
              <a:rPr lang="ru-RU" b="1">
                <a:solidFill>
                  <a:srgbClr val="FF0000"/>
                </a:solidFill>
              </a:rPr>
              <a:t>–</a:t>
            </a:r>
            <a:r>
              <a:rPr lang="ru-RU" b="1"/>
              <a:t> </a:t>
            </a:r>
            <a:r>
              <a:rPr lang="ru-RU" b="1" smtClean="0"/>
              <a:t> бесплатное</a:t>
            </a:r>
            <a:r>
              <a:rPr lang="ru-RU" b="1" dirty="0"/>
              <a:t>.</a:t>
            </a:r>
          </a:p>
          <a:p>
            <a:r>
              <a:rPr lang="ru-RU" b="1" dirty="0">
                <a:solidFill>
                  <a:srgbClr val="FF0000"/>
                </a:solidFill>
              </a:rPr>
              <a:t>Форма обучения - </a:t>
            </a:r>
            <a:r>
              <a:rPr lang="ru-RU" b="1" dirty="0"/>
              <a:t>очная.</a:t>
            </a:r>
          </a:p>
          <a:p>
            <a:r>
              <a:rPr lang="ru-RU" b="1" dirty="0">
                <a:solidFill>
                  <a:srgbClr val="FF0000"/>
                </a:solidFill>
              </a:rPr>
              <a:t>База -</a:t>
            </a:r>
            <a:r>
              <a:rPr lang="ru-RU" b="1" dirty="0"/>
              <a:t> 9 классов.</a:t>
            </a:r>
          </a:p>
          <a:p>
            <a:r>
              <a:rPr lang="ru-RU" b="1" dirty="0">
                <a:solidFill>
                  <a:srgbClr val="FF0000"/>
                </a:solidFill>
              </a:rPr>
              <a:t>Срок обучения -</a:t>
            </a:r>
            <a:r>
              <a:rPr lang="ru-RU" b="1" dirty="0"/>
              <a:t> </a:t>
            </a:r>
            <a:r>
              <a:rPr lang="ru-RU" b="1" dirty="0" smtClean="0"/>
              <a:t>2 </a:t>
            </a:r>
            <a:r>
              <a:rPr lang="ru-RU" b="1" dirty="0"/>
              <a:t>года </a:t>
            </a:r>
            <a:r>
              <a:rPr lang="ru-RU" b="1" dirty="0" smtClean="0"/>
              <a:t>10 </a:t>
            </a:r>
            <a:r>
              <a:rPr lang="ru-RU" b="1" dirty="0"/>
              <a:t>месяцев</a:t>
            </a:r>
            <a:endParaRPr lang="ru-RU" b="1" kern="1400" dirty="0">
              <a:solidFill>
                <a:srgbClr val="0000FF"/>
              </a:solidFill>
              <a:latin typeface="Times New Roman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217464"/>
            <a:ext cx="3015247" cy="411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122" name="Picture 2" descr="DSC004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1" y="2777791"/>
            <a:ext cx="3574502" cy="2380373"/>
          </a:xfrm>
          <a:prstGeom prst="rect">
            <a:avLst/>
          </a:prstGeom>
          <a:noFill/>
          <a:ln w="19050" algn="in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6" name="Picture 9" descr="F:\Фото_3\Олимпиада парикмахеры\IMG_05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2827" y="3861048"/>
            <a:ext cx="3303728" cy="22322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368498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f43e90025a6e37d734f9b98f048c0068&amp;n=33&amp;h=190&amp;w=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49080"/>
            <a:ext cx="9144000" cy="227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306363"/>
            <a:ext cx="9144000" cy="5498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6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г.  Рославль  17  микрорайон  д.  23     тел.  8 (48134) 2-25-98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e-mail: admin@rmkrosl.ru | www.rmkrosl.ru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107504" y="116632"/>
            <a:ext cx="8928992" cy="1152128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547031" y="404664"/>
              <a:ext cx="8570783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327267" y="260648"/>
              <a:ext cx="8781235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23793" y="188640"/>
            <a:ext cx="8040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ПРОФЕССИИ</a:t>
            </a:r>
            <a:endParaRPr lang="ru-RU" sz="32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000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</a:t>
            </a:r>
            <a:r>
              <a:rPr lang="ru-RU" sz="20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МНОГОПРОФИЛЬНЫЙ КОЛЛЕДЖ»</a:t>
            </a:r>
            <a:endParaRPr lang="ru-RU" sz="2000" dirty="0"/>
          </a:p>
        </p:txBody>
      </p:sp>
      <p:pic>
        <p:nvPicPr>
          <p:cNvPr id="18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3699"/>
            <a:ext cx="1138345" cy="111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99384" y="1488578"/>
            <a:ext cx="28803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Профессия 29.01.08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Оператор швейного 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оборудования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/>
              <a:t> </a:t>
            </a:r>
          </a:p>
          <a:p>
            <a:r>
              <a:rPr lang="ru-RU" sz="2000" dirty="0"/>
              <a:t> </a:t>
            </a:r>
          </a:p>
        </p:txBody>
      </p:sp>
      <p:pic>
        <p:nvPicPr>
          <p:cNvPr id="1026" name="Picture 2" descr="C:\Documents and Settings\Admin.MICROSOF-95CB74\Рабочий стол\ФОТО РМК15-16\специальности\DSC01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96816"/>
            <a:ext cx="4951688" cy="32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.MICROSOF-95CB74\Рабочий стол\ФОТО РМК15-16\специальности\DSC007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1119" y="2180106"/>
            <a:ext cx="4574546" cy="303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70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f43e90025a6e37d734f9b98f048c0068&amp;n=33&amp;h=190&amp;w=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49080"/>
            <a:ext cx="9144000" cy="227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306363"/>
            <a:ext cx="9144000" cy="5498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6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г.  Рославль  17  микрорайон  д.  23     тел.  8 (48134) 2-25-98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e-mail: admin@rmkrosl.ru | www.rmkrosl.ru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97622" y="116632"/>
            <a:ext cx="8794858" cy="1004266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547031" y="404664"/>
              <a:ext cx="8570783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327267" y="260648"/>
              <a:ext cx="8781235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23793" y="188640"/>
            <a:ext cx="8040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Профессия 13.01.10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Электромонтер по ремонту и обслуживанию электрооборудования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7739"/>
            <a:ext cx="962715" cy="9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96752"/>
            <a:ext cx="47525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Квалификация - </a:t>
            </a:r>
            <a:r>
              <a:rPr lang="ru-RU" b="1" dirty="0"/>
              <a:t>швея</a:t>
            </a:r>
            <a:endParaRPr lang="ru-RU" dirty="0"/>
          </a:p>
          <a:p>
            <a:r>
              <a:rPr lang="ru-RU" b="1" dirty="0"/>
              <a:t>Оператор швейного оборудования</a:t>
            </a:r>
            <a:endParaRPr lang="ru-RU" dirty="0"/>
          </a:p>
          <a:p>
            <a:r>
              <a:rPr lang="ru-RU" b="1" dirty="0" smtClean="0">
                <a:solidFill>
                  <a:srgbClr val="FF0000"/>
                </a:solidFill>
              </a:rPr>
              <a:t>Обучение –</a:t>
            </a:r>
            <a:r>
              <a:rPr lang="ru-RU" b="1" dirty="0" smtClean="0"/>
              <a:t> бесплатное.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Форма </a:t>
            </a:r>
            <a:r>
              <a:rPr lang="ru-RU" b="1" dirty="0">
                <a:solidFill>
                  <a:srgbClr val="FF0000"/>
                </a:solidFill>
              </a:rPr>
              <a:t>обучения - </a:t>
            </a:r>
            <a:r>
              <a:rPr lang="ru-RU" b="1" dirty="0"/>
              <a:t>очная.</a:t>
            </a:r>
          </a:p>
          <a:p>
            <a:r>
              <a:rPr lang="ru-RU" b="1" dirty="0">
                <a:solidFill>
                  <a:srgbClr val="FF0000"/>
                </a:solidFill>
              </a:rPr>
              <a:t>База -</a:t>
            </a:r>
            <a:r>
              <a:rPr lang="ru-RU" b="1" dirty="0"/>
              <a:t> 9 классов.</a:t>
            </a:r>
          </a:p>
          <a:p>
            <a:r>
              <a:rPr lang="ru-RU" b="1" dirty="0">
                <a:solidFill>
                  <a:srgbClr val="FF0000"/>
                </a:solidFill>
              </a:rPr>
              <a:t>Срок обучения -</a:t>
            </a:r>
            <a:r>
              <a:rPr lang="ru-RU" b="1" dirty="0"/>
              <a:t> </a:t>
            </a:r>
            <a:r>
              <a:rPr lang="ru-RU" b="1" dirty="0" smtClean="0"/>
              <a:t>2 </a:t>
            </a:r>
            <a:r>
              <a:rPr lang="ru-RU" b="1" dirty="0"/>
              <a:t>года </a:t>
            </a:r>
            <a:r>
              <a:rPr lang="ru-RU" b="1" dirty="0" smtClean="0"/>
              <a:t>10 месяцев</a:t>
            </a:r>
            <a:endParaRPr lang="en-US" b="1" dirty="0" smtClean="0"/>
          </a:p>
          <a:p>
            <a:r>
              <a:rPr lang="ru-RU" b="1" dirty="0" smtClean="0"/>
              <a:t>с </a:t>
            </a:r>
            <a:r>
              <a:rPr lang="ru-RU" b="1" dirty="0"/>
              <a:t>получением среднего общего образования</a:t>
            </a:r>
            <a:endParaRPr lang="ru-RU" dirty="0"/>
          </a:p>
          <a:p>
            <a:r>
              <a:rPr lang="ru-RU" dirty="0"/>
              <a:t> </a:t>
            </a:r>
          </a:p>
          <a:p>
            <a:endParaRPr lang="ru-RU" b="1" kern="1400" dirty="0">
              <a:solidFill>
                <a:srgbClr val="0000FF"/>
              </a:solidFill>
              <a:latin typeface="Times New Roman"/>
            </a:endParaRPr>
          </a:p>
        </p:txBody>
      </p:sp>
      <p:pic>
        <p:nvPicPr>
          <p:cNvPr id="2050" name="Picture 2" descr="C:\Documents and Settings\Admin.MICROSOF-95CB74\Рабочий стол\ФОТО РМК15-16\специальности\DSC01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4023359" cy="267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.MICROSOF-95CB74\Рабочий стол\ФОТО РМК15-16\специальности\DSC0076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48"/>
          <a:stretch/>
        </p:blipFill>
        <p:spPr bwMode="auto">
          <a:xfrm rot="16200000">
            <a:off x="4693289" y="1544097"/>
            <a:ext cx="4321423" cy="40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80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0" y="4149080"/>
            <a:ext cx="9144000" cy="2707127"/>
            <a:chOff x="0" y="4149080"/>
            <a:chExt cx="9144000" cy="2707127"/>
          </a:xfrm>
        </p:grpSpPr>
        <p:pic>
          <p:nvPicPr>
            <p:cNvPr id="20" name="Picture 2" descr="https://im0-tub-ru.yandex.net/i?id=f43e90025a6e37d734f9b98f048c0068&amp;n=33&amp;h=190&amp;w=2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149080"/>
              <a:ext cx="9144000" cy="22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0" y="6306363"/>
              <a:ext cx="9144000" cy="5498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г.  Рославль  17  микрорайон  д.  23     тел.  8 (48134) 2-25-98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e-mail: admin@rmkrosl.ru | www.rmkrosl.ru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509120"/>
            <a:ext cx="2267486" cy="174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2" name="Группа 15"/>
          <p:cNvGrpSpPr/>
          <p:nvPr/>
        </p:nvGrpSpPr>
        <p:grpSpPr>
          <a:xfrm>
            <a:off x="107504" y="116632"/>
            <a:ext cx="8856984" cy="951635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395536" y="404664"/>
              <a:ext cx="8722278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251520" y="260648"/>
              <a:ext cx="8856983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822683" y="30129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МНОГОПРОФИЛЬНЫЙ КОЛЛЕДЖ»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1196752"/>
            <a:ext cx="4572000" cy="158417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МАТЕРИАЛЬНАЯ БАЗА</a:t>
            </a:r>
          </a:p>
          <a:p>
            <a:pPr algn="ctr"/>
            <a:r>
              <a:rPr lang="ru-RU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ПРЕДОСТАВЛЯЕТ ВОЗМОЖНОСТИ ДЛЯ ПОЛУЧЕНИЯ ПРОФЕССИОНАЛЬНОГО ОБРАЗОВАНИЯ И ВСЕСТОРОННЕГО РАЗВИТИЯ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4196" y="2871807"/>
            <a:ext cx="492186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/>
            <a:r>
              <a:rPr lang="ru-RU" sz="2000" b="1" cap="none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Учебный корпус:</a:t>
            </a:r>
            <a:r>
              <a:rPr lang="ru-RU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Учебные кабинеты и лаборатории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Компьютерные классы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Спортивный и актовый залы 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Просторные фойе для отдыха </a:t>
            </a:r>
          </a:p>
          <a:p>
            <a:pPr algn="just"/>
            <a:r>
              <a:rPr lang="ru-RU" sz="2000" b="1" cap="none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Современные учебные мастерские</a:t>
            </a:r>
          </a:p>
          <a:p>
            <a:pPr algn="just"/>
            <a:r>
              <a:rPr lang="ru-RU" sz="2000" b="1" cap="none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и читальный зал</a:t>
            </a:r>
          </a:p>
          <a:p>
            <a:pPr algn="just"/>
            <a:r>
              <a:rPr lang="ru-RU" sz="2000" b="1" cap="none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Общежитие</a:t>
            </a:r>
            <a:endParaRPr lang="ru-RU" sz="2000" b="1" cap="none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050" name="Picture 2" descr="F:\Фото 3\фото техникума на сайт Павел\P1970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556792"/>
            <a:ext cx="2267484" cy="1700613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1844824"/>
            <a:ext cx="1723291" cy="23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055" name="Picture 7" descr="G:\мастерские\20150415_1402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645024"/>
            <a:ext cx="2304256" cy="1656184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4938"/>
            <a:ext cx="892596" cy="8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0" y="4149080"/>
            <a:ext cx="9144000" cy="2707127"/>
            <a:chOff x="0" y="4149080"/>
            <a:chExt cx="9144000" cy="2707127"/>
          </a:xfrm>
        </p:grpSpPr>
        <p:pic>
          <p:nvPicPr>
            <p:cNvPr id="21" name="Picture 2" descr="https://im0-tub-ru.yandex.net/i?id=f43e90025a6e37d734f9b98f048c0068&amp;n=33&amp;h=190&amp;w=2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149080"/>
              <a:ext cx="9144000" cy="22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Прямоугольник 21"/>
            <p:cNvSpPr/>
            <p:nvPr/>
          </p:nvSpPr>
          <p:spPr>
            <a:xfrm>
              <a:off x="0" y="6306363"/>
              <a:ext cx="9144000" cy="5498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г.  Рославль  17  микрорайон  д.  23     тел.  8 (48134) 2-25-98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e-mail: admin@rmkrosl.ru | www.rmkrosl.ru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" name="Picture 3" descr="Изображение 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714612" y="2285992"/>
            <a:ext cx="3617754" cy="271464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grpSp>
        <p:nvGrpSpPr>
          <p:cNvPr id="2" name="Группа 15"/>
          <p:cNvGrpSpPr/>
          <p:nvPr/>
        </p:nvGrpSpPr>
        <p:grpSpPr>
          <a:xfrm>
            <a:off x="107504" y="116632"/>
            <a:ext cx="8856984" cy="951635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395536" y="404664"/>
              <a:ext cx="8722278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251520" y="260648"/>
              <a:ext cx="8856983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827584" y="30129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МНОГОПРОФИЛЬНЫЙ КОЛЛЕДЖ»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1484784"/>
            <a:ext cx="9144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50017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МАСТЕРСКИЕ </a:t>
            </a:r>
            <a:r>
              <a:rPr lang="ru-RU" sz="1600" b="1" kern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СПЕЦИАЛЬНОСТИ</a:t>
            </a:r>
          </a:p>
          <a:p>
            <a:pPr algn="ctr"/>
            <a:r>
              <a:rPr lang="ru-RU" sz="1600" b="1" kern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«КОНСТРУИРОВАНИЕ, МОДЕЛИРОВАНИЕ И ТЕХНОЛОГИЯ ШВЕЙНЫХ ИЗДЕЛИ</a:t>
            </a:r>
            <a:r>
              <a:rPr lang="ru-RU" sz="1600" b="1" kern="1400" dirty="0" smtClean="0">
                <a:solidFill>
                  <a:srgbClr val="000000"/>
                </a:solidFill>
                <a:latin typeface="Times New Roman"/>
              </a:rPr>
              <a:t>Й»</a:t>
            </a:r>
            <a:endParaRPr lang="ru-RU" sz="1600" b="1" kern="14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173" name="Picture 5" descr="F:\Фото 3\фото техникума на сайт Павел\P19702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6229" y="2276872"/>
            <a:ext cx="2304256" cy="1728192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174" name="Picture 6" descr="F:\Фото 3\фото техникума на сайт Павел\P19702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9044" y="4143724"/>
            <a:ext cx="2688299" cy="2016224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175" name="Picture 7" descr="F:\Фото 3\фото техникума на сайт Павел\P19702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276872"/>
            <a:ext cx="2294490" cy="1728192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171" name="Picture 3" descr="F:\Фото 3\фото техникума на сайт Павел\P19702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4214818"/>
            <a:ext cx="2637109" cy="2016224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8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4938"/>
            <a:ext cx="892596" cy="8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Фото 3\фото техникума на сайт Павел\P1970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2357430"/>
            <a:ext cx="2357454" cy="179119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8195" name="Picture 3" descr="F:\Фото 3\фото техникума на сайт Павел\P1970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357430"/>
            <a:ext cx="2429062" cy="1801965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grpSp>
        <p:nvGrpSpPr>
          <p:cNvPr id="19" name="Группа 18"/>
          <p:cNvGrpSpPr/>
          <p:nvPr/>
        </p:nvGrpSpPr>
        <p:grpSpPr>
          <a:xfrm>
            <a:off x="0" y="4149080"/>
            <a:ext cx="9144000" cy="2707127"/>
            <a:chOff x="0" y="4149080"/>
            <a:chExt cx="9144000" cy="2707127"/>
          </a:xfrm>
        </p:grpSpPr>
        <p:pic>
          <p:nvPicPr>
            <p:cNvPr id="20" name="Picture 2" descr="https://im0-tub-ru.yandex.net/i?id=f43e90025a6e37d734f9b98f048c0068&amp;n=33&amp;h=190&amp;w=27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149080"/>
              <a:ext cx="9144000" cy="22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0" y="6306363"/>
              <a:ext cx="9144000" cy="5498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г.  Рославль  17  микрорайон  д.  23     тел.  8 (48134) 2-25-98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e-mail: admin@rmkrosl.ru | www.rmkrosl.ru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Группа 15"/>
          <p:cNvGrpSpPr/>
          <p:nvPr/>
        </p:nvGrpSpPr>
        <p:grpSpPr>
          <a:xfrm>
            <a:off x="107504" y="116632"/>
            <a:ext cx="8856984" cy="951635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395536" y="404664"/>
              <a:ext cx="8722278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251520" y="260648"/>
              <a:ext cx="8856983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0" y="1500174"/>
            <a:ext cx="9144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50017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МАСТЕРСКИЕ профессии </a:t>
            </a:r>
          </a:p>
          <a:p>
            <a:pPr algn="ctr"/>
            <a:r>
              <a:rPr lang="ru-RU" sz="1600" b="1" cap="all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«Парикмахер»</a:t>
            </a:r>
            <a:endParaRPr lang="ru-RU" sz="1600" cap="all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2714620"/>
            <a:ext cx="457203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1695" y="4393644"/>
            <a:ext cx="2354307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429131"/>
            <a:ext cx="2414501" cy="178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3" name="Прямоугольник 22"/>
          <p:cNvSpPr/>
          <p:nvPr/>
        </p:nvSpPr>
        <p:spPr>
          <a:xfrm>
            <a:off x="827584" y="30129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МНОГОПРОФИЛЬНЫЙ КОЛЛЕДЖ»</a:t>
            </a:r>
            <a:endParaRPr lang="ru-RU" b="1" dirty="0"/>
          </a:p>
        </p:txBody>
      </p:sp>
      <p:pic>
        <p:nvPicPr>
          <p:cNvPr id="22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4938"/>
            <a:ext cx="892596" cy="8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4149080"/>
            <a:ext cx="9144000" cy="2707127"/>
            <a:chOff x="0" y="4149080"/>
            <a:chExt cx="9144000" cy="2707127"/>
          </a:xfrm>
        </p:grpSpPr>
        <p:pic>
          <p:nvPicPr>
            <p:cNvPr id="4" name="Picture 2" descr="https://im0-tub-ru.yandex.net/i?id=f43e90025a6e37d734f9b98f048c0068&amp;n=33&amp;h=190&amp;w=2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149080"/>
              <a:ext cx="9144000" cy="22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0" y="6306363"/>
              <a:ext cx="9144000" cy="5498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г.  Рославль  17  микрорайон  д.  23     тел.  8 (48134) 2-25-98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e-mail</a:t>
              </a:r>
              <a:r>
                <a:rPr lang="en-US" b="1" dirty="0">
                  <a:solidFill>
                    <a:schemeClr val="tx1"/>
                  </a:solidFill>
                </a:rPr>
                <a:t>: admin@rmkrosl.ru | www.rmkrosl.ru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810937"/>
              </p:ext>
            </p:extLst>
          </p:nvPr>
        </p:nvGraphicFramePr>
        <p:xfrm>
          <a:off x="285720" y="1000108"/>
          <a:ext cx="8461448" cy="4249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2186"/>
                <a:gridCol w="4249262"/>
              </a:tblGrid>
              <a:tr h="78581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0000FF"/>
                          </a:solidFill>
                        </a:rPr>
                        <a:t>объявляет набор абитуриентов на 2016-2017 учебный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0000FF"/>
                          </a:solidFill>
                        </a:rPr>
                        <a:t>по специальностям и профессиям:</a:t>
                      </a:r>
                      <a:endParaRPr lang="ru-RU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57860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i="0" u="sng" strike="noStrike" kern="1400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Специальность 35.02.08</a:t>
                      </a:r>
                      <a:r>
                        <a:rPr lang="ru-RU" sz="1600" b="1" i="0" u="none" strike="noStrike" kern="1400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  <a:p>
                      <a:pPr algn="ctr" rtl="0"/>
                      <a:r>
                        <a:rPr lang="ru-RU" sz="1600" b="1" i="0" u="none" strike="noStrike" kern="1400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 Электрификация и автоматизация сельского хозяйства 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Профессия 29.01.08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Оператор швейного 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оборудования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6915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i="0" u="sng" strike="noStrike" kern="1400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Специальность 13.02.02</a:t>
                      </a:r>
                      <a:r>
                        <a:rPr lang="ru-RU" sz="1600" b="0" i="0" u="sng" strike="noStrike" kern="1400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  <a:p>
                      <a:pPr algn="ctr" rtl="0"/>
                      <a:r>
                        <a:rPr lang="ru-RU" sz="1600" b="1" i="0" u="none" strike="noStrike" kern="1400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Теплоснабжение и </a:t>
                      </a:r>
                    </a:p>
                    <a:p>
                      <a:pPr algn="ctr" rtl="0"/>
                      <a:r>
                        <a:rPr lang="ru-RU" sz="1600" b="1" i="0" u="none" strike="noStrike" kern="1400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теплотехническое оборудование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i="0" u="sng" strike="noStrike" kern="1400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Профессия15.01.05</a:t>
                      </a:r>
                      <a:endParaRPr lang="ru-RU" sz="1600" b="0" i="0" u="sng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rtl="0"/>
                      <a:r>
                        <a:rPr lang="ru-RU" sz="1600" b="1" i="0" u="none" strike="noStrike" kern="1400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Сварщик (электросварочные и газосварочные работы)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6915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i="0" u="sng" strike="noStrike" kern="1400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Специальность 23.02.03</a:t>
                      </a:r>
                      <a:r>
                        <a:rPr lang="ru-RU" sz="1600" b="0" i="0" u="sng" strike="noStrike" kern="1400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  <a:p>
                      <a:pPr algn="ctr" rtl="0"/>
                      <a:r>
                        <a:rPr lang="en-US" sz="1600" b="0" i="0" u="none" strike="noStrike" kern="1400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600" b="1" i="0" u="none" strike="noStrike" kern="1400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Техническое обслуживание и ремонт </a:t>
                      </a:r>
                    </a:p>
                    <a:p>
                      <a:pPr algn="ctr" rtl="0"/>
                      <a:r>
                        <a:rPr lang="ru-RU" sz="1600" b="1" i="0" u="none" strike="noStrike" kern="1400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автомобильного </a:t>
                      </a:r>
                      <a:r>
                        <a:rPr lang="ru-RU" sz="1600" b="1" i="0" u="none" strike="noStrike" kern="1400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транспорта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b="1" i="0" u="sng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rtl="0"/>
                      <a:r>
                        <a:rPr lang="ru-RU" sz="1600" b="1" i="0" u="sng" strike="noStrike" kern="1400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Профессия 43.01.02</a:t>
                      </a:r>
                      <a:endParaRPr lang="ru-RU" sz="1600" b="0" i="0" u="sng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rtl="0"/>
                      <a:r>
                        <a:rPr lang="ru-RU" sz="1600" b="1" i="0" u="none" strike="noStrike" kern="1400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Парикмахер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6915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i="0" u="sng" strike="noStrike" kern="1400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Специальность 29.02.04</a:t>
                      </a:r>
                      <a:endParaRPr lang="ru-RU" sz="1600" b="0" i="0" u="sng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rtl="0"/>
                      <a:r>
                        <a:rPr lang="ru-RU" sz="1600" b="1" i="0" u="none" strike="noStrike" kern="1400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Конструирование, моделирование и технология швейных изделий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142844" y="0"/>
            <a:ext cx="8856984" cy="1013329"/>
            <a:chOff x="107504" y="54938"/>
            <a:chExt cx="8856984" cy="1013329"/>
          </a:xfrm>
        </p:grpSpPr>
        <p:grpSp>
          <p:nvGrpSpPr>
            <p:cNvPr id="8" name="Группа 12"/>
            <p:cNvGrpSpPr/>
            <p:nvPr/>
          </p:nvGrpSpPr>
          <p:grpSpPr>
            <a:xfrm>
              <a:off x="107506" y="116632"/>
              <a:ext cx="8856982" cy="951635"/>
              <a:chOff x="107506" y="116632"/>
              <a:chExt cx="8856982" cy="951635"/>
            </a:xfrm>
          </p:grpSpPr>
          <p:grpSp>
            <p:nvGrpSpPr>
              <p:cNvPr id="10" name="Группа 15"/>
              <p:cNvGrpSpPr/>
              <p:nvPr/>
            </p:nvGrpSpPr>
            <p:grpSpPr>
              <a:xfrm>
                <a:off x="107506" y="116632"/>
                <a:ext cx="8856982" cy="951635"/>
                <a:chOff x="107504" y="116632"/>
                <a:chExt cx="9010310" cy="951635"/>
              </a:xfrm>
            </p:grpSpPr>
            <p:sp>
              <p:nvSpPr>
                <p:cNvPr id="14" name="Прямоугольник с двумя вырезанными противолежащими углами 13"/>
                <p:cNvSpPr/>
                <p:nvPr/>
              </p:nvSpPr>
              <p:spPr>
                <a:xfrm>
                  <a:off x="395536" y="404664"/>
                  <a:ext cx="8722278" cy="663603"/>
                </a:xfrm>
                <a:prstGeom prst="snip2Diag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Прямоугольник с двумя вырезанными противолежащими углами 14"/>
                <p:cNvSpPr/>
                <p:nvPr/>
              </p:nvSpPr>
              <p:spPr>
                <a:xfrm>
                  <a:off x="251520" y="260648"/>
                  <a:ext cx="8856983" cy="663603"/>
                </a:xfrm>
                <a:prstGeom prst="snip2Diag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" name="Прямоугольник с двумя вырезанными противолежащими углами 15"/>
                <p:cNvSpPr/>
                <p:nvPr/>
              </p:nvSpPr>
              <p:spPr>
                <a:xfrm>
                  <a:off x="107504" y="116632"/>
                  <a:ext cx="9001000" cy="663603"/>
                </a:xfrm>
                <a:prstGeom prst="snip2Diag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1" name="Прямоугольник 10"/>
              <p:cNvSpPr/>
              <p:nvPr/>
            </p:nvSpPr>
            <p:spPr>
              <a:xfrm>
                <a:off x="827584" y="301298"/>
                <a:ext cx="80648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spc="150" dirty="0">
                    <a:ln w="11430"/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СОГБПОУ «РОСЛАВЛЬСКИЙ МНОГОПРОФИЛЬНЫЙ КОЛЛЕДЖ»</a:t>
                </a:r>
                <a:endParaRPr lang="ru-RU" b="1" dirty="0"/>
              </a:p>
            </p:txBody>
          </p:sp>
        </p:grpSp>
        <p:pic>
          <p:nvPicPr>
            <p:cNvPr id="9" name="Picture 2" descr="I:\Рославльский многопрофильный колледж\логотип 3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44" y="54938"/>
              <a:ext cx="892596" cy="873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270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107504" y="116632"/>
            <a:ext cx="8856984" cy="951635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395536" y="404664"/>
              <a:ext cx="8722278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251520" y="260648"/>
              <a:ext cx="8856983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0" y="4149080"/>
            <a:ext cx="9144000" cy="2707127"/>
            <a:chOff x="0" y="4149080"/>
            <a:chExt cx="9144000" cy="2707127"/>
          </a:xfrm>
        </p:grpSpPr>
        <p:pic>
          <p:nvPicPr>
            <p:cNvPr id="23" name="Picture 2" descr="https://im0-tub-ru.yandex.net/i?id=f43e90025a6e37d734f9b98f048c0068&amp;n=33&amp;h=190&amp;w=2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149080"/>
              <a:ext cx="9144000" cy="22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6306363"/>
              <a:ext cx="9144000" cy="5498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г.  Рославль  17  микрорайон  д.  23     тел.  8 (48134) 2-25-98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e-mail: admin@rmkrosl.ru | www.rmkrosl.ru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0" y="1160748"/>
            <a:ext cx="9144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06" y="119239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МАСТЕРСКИЕ профессии </a:t>
            </a:r>
          </a:p>
          <a:p>
            <a:pPr algn="ctr"/>
            <a:r>
              <a:rPr lang="ru-RU" sz="1600" b="1" cap="all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«Сварщик (электросварочные и газосварочные работы)»</a:t>
            </a:r>
            <a:endParaRPr lang="ru-RU" sz="1600" cap="all" dirty="0"/>
          </a:p>
        </p:txBody>
      </p:sp>
      <p:pic>
        <p:nvPicPr>
          <p:cNvPr id="10242" name="Picture 2" descr="F:\Фото 3\фото техникума на сайт Павел\P1970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420888"/>
            <a:ext cx="3000365" cy="2250274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" name="Picture 4" descr="семинар «Реализация предпрофильной подготовки и профильного обучения в муниципальных бюджетных образовательных организациях муниципального образования «Рославльский район» Смоленской области для руководителей образовательных учреждений городских и сельских шко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221088"/>
            <a:ext cx="2635745" cy="194421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221088"/>
            <a:ext cx="263409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9" name="Picture 2" descr="семинар «Реализация предпрофильной подготовки и профильного обучения в муниципальных бюджетных образовательных организациях муниципального образования «Рославльский район» Смоленской области для руководителей образовательных учреждений городских и сельских школ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2420888"/>
            <a:ext cx="2520280" cy="374441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1" name="Picture 3" descr="F:\Презент тех\Сварщики\P10103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0634" y="1988840"/>
            <a:ext cx="2441337" cy="1784054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5" name="Прямоугольник 24"/>
          <p:cNvSpPr/>
          <p:nvPr/>
        </p:nvSpPr>
        <p:spPr>
          <a:xfrm>
            <a:off x="827584" y="30129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МНОГОПРОФИЛЬНЫЙ КОЛЛЕДЖ»</a:t>
            </a:r>
            <a:endParaRPr lang="ru-RU" b="1" dirty="0"/>
          </a:p>
        </p:txBody>
      </p:sp>
      <p:pic>
        <p:nvPicPr>
          <p:cNvPr id="18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4938"/>
            <a:ext cx="892596" cy="8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0" y="4149080"/>
            <a:ext cx="9144000" cy="2707127"/>
            <a:chOff x="0" y="4149080"/>
            <a:chExt cx="9144000" cy="2707127"/>
          </a:xfrm>
        </p:grpSpPr>
        <p:pic>
          <p:nvPicPr>
            <p:cNvPr id="23" name="Picture 2" descr="https://im0-tub-ru.yandex.net/i?id=f43e90025a6e37d734f9b98f048c0068&amp;n=33&amp;h=190&amp;w=2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149080"/>
              <a:ext cx="9144000" cy="22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6306363"/>
              <a:ext cx="9144000" cy="5498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г.  Рославль  17  микрорайон  д.  23     тел.  8 (48134) 2-25-98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e-mail: admin@rmkrosl.ru | www.rmkrosl.ru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106" name="Picture 10" descr="F:\Фото 3\фото техникума на сайт Павел\P1970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276872"/>
            <a:ext cx="3672408" cy="216024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grpSp>
        <p:nvGrpSpPr>
          <p:cNvPr id="2" name="Группа 15"/>
          <p:cNvGrpSpPr/>
          <p:nvPr/>
        </p:nvGrpSpPr>
        <p:grpSpPr>
          <a:xfrm>
            <a:off x="107504" y="116632"/>
            <a:ext cx="8856984" cy="951635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395536" y="404664"/>
              <a:ext cx="8722278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251520" y="260648"/>
              <a:ext cx="8856983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0" y="1484784"/>
            <a:ext cx="9144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6288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УЧЕБНЫЕ КАБИНЕТЫ 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276872"/>
            <a:ext cx="2256250" cy="156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100" name="Picture 4" descr="F:\Фото 3\фото техникума на сайт Павел\P19701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276872"/>
            <a:ext cx="2176242" cy="1632181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105" name="Picture 9" descr="F:\Фото 3\фото техникума на сайт Павел\P19701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3573016"/>
            <a:ext cx="2256250" cy="1632181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104" name="Picture 8" descr="F:\Фото 3\фото техникума на сайт Павел\P19701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3573016"/>
            <a:ext cx="2259943" cy="1569404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1" name="Picture 3" descr="F:\Фото_3\фото техникума на сайт Павел\P197016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4714884"/>
            <a:ext cx="2214578" cy="157163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5" name="Прямоугольник 24"/>
          <p:cNvSpPr/>
          <p:nvPr/>
        </p:nvSpPr>
        <p:spPr>
          <a:xfrm>
            <a:off x="827584" y="30129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МНОГОПРОФИЛЬНЫЙ КОЛЛЕДЖ»</a:t>
            </a:r>
            <a:endParaRPr lang="ru-RU" b="1" dirty="0"/>
          </a:p>
        </p:txBody>
      </p:sp>
      <p:pic>
        <p:nvPicPr>
          <p:cNvPr id="19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4938"/>
            <a:ext cx="892596" cy="8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Фото 3\фото техникума на сайт Павел\P197017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1720" y="4725144"/>
            <a:ext cx="2259943" cy="158417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0" y="4149080"/>
            <a:ext cx="9144000" cy="2707127"/>
            <a:chOff x="0" y="4149080"/>
            <a:chExt cx="9144000" cy="2707127"/>
          </a:xfrm>
        </p:grpSpPr>
        <p:pic>
          <p:nvPicPr>
            <p:cNvPr id="19" name="Picture 2" descr="https://im0-tub-ru.yandex.net/i?id=f43e90025a6e37d734f9b98f048c0068&amp;n=33&amp;h=190&amp;w=2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149080"/>
              <a:ext cx="9144000" cy="22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0" y="6306363"/>
              <a:ext cx="9144000" cy="5498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г.  Рославль  17  микрорайон  д.  23     тел.  8 (48134) 2-25-98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e-mail: admin@rmkrosl.ru | www.rmkrosl.ru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Группа 15"/>
          <p:cNvGrpSpPr/>
          <p:nvPr/>
        </p:nvGrpSpPr>
        <p:grpSpPr>
          <a:xfrm>
            <a:off x="107504" y="116632"/>
            <a:ext cx="8856984" cy="951635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395536" y="404664"/>
              <a:ext cx="8722278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251520" y="260648"/>
              <a:ext cx="8856983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0" y="1484784"/>
            <a:ext cx="9144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6288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АКТОВЫЙ  И СПОРТИВНЫЙ  ЗАЛЫ</a:t>
            </a:r>
            <a:endParaRPr lang="ru-RU" dirty="0"/>
          </a:p>
        </p:txBody>
      </p:sp>
      <p:pic>
        <p:nvPicPr>
          <p:cNvPr id="6146" name="Picture 2" descr="F:\Фото 3\фото техникума на сайт Павел\P1970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48880"/>
            <a:ext cx="3082721" cy="205514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147" name="Picture 3" descr="F:\Фото 3\фото техникума на сайт Павел\P19701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348880"/>
            <a:ext cx="3096344" cy="2016224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3501008"/>
            <a:ext cx="4454332" cy="277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1" name="Прямоугольник 20"/>
          <p:cNvSpPr/>
          <p:nvPr/>
        </p:nvSpPr>
        <p:spPr>
          <a:xfrm>
            <a:off x="827584" y="30129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МНОГОПРОФИЛЬНЫЙ КОЛЛЕДЖ»</a:t>
            </a:r>
            <a:endParaRPr lang="ru-RU" b="1" dirty="0"/>
          </a:p>
        </p:txBody>
      </p:sp>
      <p:pic>
        <p:nvPicPr>
          <p:cNvPr id="22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4938"/>
            <a:ext cx="892596" cy="8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30202" y="4110580"/>
            <a:ext cx="9144000" cy="2707127"/>
            <a:chOff x="0" y="4149080"/>
            <a:chExt cx="9144000" cy="2707127"/>
          </a:xfrm>
        </p:grpSpPr>
        <p:pic>
          <p:nvPicPr>
            <p:cNvPr id="20" name="Picture 2" descr="https://im0-tub-ru.yandex.net/i?id=f43e90025a6e37d734f9b98f048c0068&amp;n=33&amp;h=190&amp;w=2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149080"/>
              <a:ext cx="9144000" cy="22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0" y="6306363"/>
              <a:ext cx="9144000" cy="5498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г.  Рославль  17  микрорайон  д.  23     тел.  8 (48134) 2-25-98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e-mail: admin@rmkrosl.ru | www.rmkrosl.ru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50" name="Picture 2" descr="F:\Презент тех\нннннн\IMG_6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285992"/>
            <a:ext cx="2714644" cy="2000264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grpSp>
        <p:nvGrpSpPr>
          <p:cNvPr id="2" name="Группа 15"/>
          <p:cNvGrpSpPr/>
          <p:nvPr/>
        </p:nvGrpSpPr>
        <p:grpSpPr>
          <a:xfrm>
            <a:off x="107504" y="116632"/>
            <a:ext cx="8856984" cy="951635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395536" y="404664"/>
              <a:ext cx="8722278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251520" y="260648"/>
              <a:ext cx="8856983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0" y="1484784"/>
            <a:ext cx="9144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6288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БИБЛИОТЕКА И ЧИТАЛЬНЫЙ ЗАЛ</a:t>
            </a:r>
            <a:endParaRPr lang="ru-RU" dirty="0"/>
          </a:p>
        </p:txBody>
      </p:sp>
      <p:pic>
        <p:nvPicPr>
          <p:cNvPr id="1029" name="Picture 5" descr="F:\Фото 3\фото техникума на сайт Павел\P1970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285992"/>
            <a:ext cx="2734771" cy="205107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30" name="Picture 6" descr="F:\Фото 3\фото техникума на сайт Павел\P19700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276872"/>
            <a:ext cx="2725098" cy="2043824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28" name="Picture 4" descr="F:\Фото 3\фото техникума на сайт Павел\P19700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3857628"/>
            <a:ext cx="3113701" cy="233527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27" name="Picture 3" descr="F:\Фото 3\фото техникума на сайт Павел\P19700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3857628"/>
            <a:ext cx="3113701" cy="233527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2" name="Прямоугольник 21"/>
          <p:cNvSpPr/>
          <p:nvPr/>
        </p:nvSpPr>
        <p:spPr>
          <a:xfrm>
            <a:off x="827584" y="30129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МНОГОПРОФИЛЬНЫЙ КОЛЛЕДЖ»</a:t>
            </a:r>
            <a:endParaRPr lang="ru-RU" b="1" dirty="0"/>
          </a:p>
        </p:txBody>
      </p:sp>
      <p:pic>
        <p:nvPicPr>
          <p:cNvPr id="18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4938"/>
            <a:ext cx="892596" cy="8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>
            <a:off x="30202" y="4015122"/>
            <a:ext cx="9144000" cy="2707127"/>
            <a:chOff x="0" y="4149080"/>
            <a:chExt cx="9144000" cy="2707127"/>
          </a:xfrm>
        </p:grpSpPr>
        <p:pic>
          <p:nvPicPr>
            <p:cNvPr id="27" name="Picture 2" descr="https://im0-tub-ru.yandex.net/i?id=f43e90025a6e37d734f9b98f048c0068&amp;n=33&amp;h=190&amp;w=2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149080"/>
              <a:ext cx="9144000" cy="22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0" y="6306363"/>
              <a:ext cx="9144000" cy="5498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г.  Рославль  17  микрорайон  д.  23     тел.  8 (48134) 2-25-98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e-mail: admin@rmkrosl.ru | www.rmkrosl.ru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8" name="Picture 4" descr="H:\Презент тех\Сварщики\Изображение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79076" y="2648626"/>
            <a:ext cx="3048021" cy="228601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grpSp>
        <p:nvGrpSpPr>
          <p:cNvPr id="2" name="Группа 15"/>
          <p:cNvGrpSpPr/>
          <p:nvPr/>
        </p:nvGrpSpPr>
        <p:grpSpPr>
          <a:xfrm>
            <a:off x="107504" y="116632"/>
            <a:ext cx="8856984" cy="951635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395536" y="404664"/>
              <a:ext cx="8722278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251520" y="260648"/>
              <a:ext cx="8856983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0" y="1285860"/>
            <a:ext cx="9144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44615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КОНКУРСЫ </a:t>
            </a:r>
            <a:r>
              <a:rPr lang="ru-RU" b="1" cap="all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профессионального мастерства</a:t>
            </a:r>
            <a:endParaRPr lang="ru-RU" cap="all" dirty="0"/>
          </a:p>
        </p:txBody>
      </p:sp>
      <p:pic>
        <p:nvPicPr>
          <p:cNvPr id="1026" name="Picture 2" descr="H:\английский\IMG_18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8329" y="2248301"/>
            <a:ext cx="2643206" cy="1714512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027" name="Picture 3" descr="H:\английский\IMG_19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7561" y="3809928"/>
            <a:ext cx="2643206" cy="1714512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2" name="TextBox 21"/>
          <p:cNvSpPr txBox="1"/>
          <p:nvPr/>
        </p:nvSpPr>
        <p:spPr>
          <a:xfrm>
            <a:off x="1979712" y="5581474"/>
            <a:ext cx="457203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 smtClean="0"/>
              <a:t>Профессия «Сварщик (</a:t>
            </a:r>
            <a:r>
              <a:rPr lang="ru-RU" b="1" dirty="0"/>
              <a:t>электросварочные и газосварочные работы</a:t>
            </a:r>
            <a:r>
              <a:rPr lang="ru-RU" b="1" dirty="0" smtClean="0"/>
              <a:t>)»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827584" y="30129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МНОГОПРОФИЛЬНЫЙ КОЛЛЕДЖ»</a:t>
            </a:r>
            <a:endParaRPr lang="ru-RU" b="1" dirty="0"/>
          </a:p>
        </p:txBody>
      </p:sp>
      <p:pic>
        <p:nvPicPr>
          <p:cNvPr id="19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4938"/>
            <a:ext cx="892596" cy="8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-40580" y="4110580"/>
            <a:ext cx="9144000" cy="2707127"/>
            <a:chOff x="0" y="4149080"/>
            <a:chExt cx="9144000" cy="2707127"/>
          </a:xfrm>
        </p:grpSpPr>
        <p:pic>
          <p:nvPicPr>
            <p:cNvPr id="26" name="Picture 2" descr="https://im0-tub-ru.yandex.net/i?id=f43e90025a6e37d734f9b98f048c0068&amp;n=33&amp;h=190&amp;w=2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149080"/>
              <a:ext cx="9144000" cy="22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0" y="6306363"/>
              <a:ext cx="9144000" cy="5498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г.  Рославль  17  микрорайон  д.  23     тел.  8 (48134) 2-25-98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e-mail: admin@rmkrosl.ru | www.rmkrosl.ru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56" name="Picture 8" descr="F:\конкурс профмастерства 2014г. гр.7\PB051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922563"/>
            <a:ext cx="2571768" cy="1928825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8046" y="2996952"/>
            <a:ext cx="107157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054" name="Picture 6" descr="H:\английский\PB0614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2285992"/>
            <a:ext cx="1232306" cy="1643074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2" name="Группа 15"/>
          <p:cNvGrpSpPr/>
          <p:nvPr/>
        </p:nvGrpSpPr>
        <p:grpSpPr>
          <a:xfrm>
            <a:off x="107504" y="116632"/>
            <a:ext cx="8856984" cy="951635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395536" y="404664"/>
              <a:ext cx="8722278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251520" y="260648"/>
              <a:ext cx="8856983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0" y="1484784"/>
            <a:ext cx="9144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6288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КОНКУРСЫ </a:t>
            </a:r>
            <a:r>
              <a:rPr lang="ru-RU" b="1" cap="all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профессионального мастерства</a:t>
            </a:r>
            <a:endParaRPr lang="ru-RU" cap="all" dirty="0"/>
          </a:p>
        </p:txBody>
      </p:sp>
      <p:sp>
        <p:nvSpPr>
          <p:cNvPr id="18" name="TextBox 17"/>
          <p:cNvSpPr txBox="1"/>
          <p:nvPr/>
        </p:nvSpPr>
        <p:spPr>
          <a:xfrm>
            <a:off x="4028052" y="5786786"/>
            <a:ext cx="4941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Специальность «</a:t>
            </a:r>
            <a:r>
              <a:rPr lang="ru-RU" sz="1600" b="1" dirty="0"/>
              <a:t>Конструирование, моделирование и технология швейных </a:t>
            </a:r>
            <a:r>
              <a:rPr lang="ru-RU" sz="1600" b="1" dirty="0" smtClean="0"/>
              <a:t>изделий»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-186" y="5902405"/>
            <a:ext cx="457203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 smtClean="0"/>
              <a:t>Профессия «Парикмахер»</a:t>
            </a:r>
            <a:endParaRPr lang="ru-RU" b="1" dirty="0"/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9590" y="2285992"/>
            <a:ext cx="219076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454" y="2571744"/>
            <a:ext cx="107156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Picture 4" descr="C:\Users\COMP9\Desktop\фото_призентации\портной\Изображение 3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87968" y="4071942"/>
            <a:ext cx="2200592" cy="1630068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053" name="Picture 5" descr="H:\английский\PB0514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43042" y="2408329"/>
            <a:ext cx="1232305" cy="1663613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052" name="Picture 4" descr="H:\английский\DSC0106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800000">
            <a:off x="285720" y="2285992"/>
            <a:ext cx="1232306" cy="1643138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28" name="Прямоугольник 27"/>
          <p:cNvSpPr/>
          <p:nvPr/>
        </p:nvSpPr>
        <p:spPr>
          <a:xfrm>
            <a:off x="827584" y="30129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МНОГОПРОФИЛЬНЫЙ КОЛЛЕДЖ»</a:t>
            </a:r>
            <a:endParaRPr lang="ru-RU" b="1" dirty="0"/>
          </a:p>
        </p:txBody>
      </p:sp>
      <p:pic>
        <p:nvPicPr>
          <p:cNvPr id="24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4938"/>
            <a:ext cx="892596" cy="8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107504" y="116632"/>
            <a:ext cx="8856984" cy="951635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395536" y="404664"/>
              <a:ext cx="8722278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251520" y="260648"/>
              <a:ext cx="8856983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0" y="4150873"/>
            <a:ext cx="9001156" cy="2707127"/>
            <a:chOff x="0" y="4149080"/>
            <a:chExt cx="9144000" cy="2707127"/>
          </a:xfrm>
        </p:grpSpPr>
        <p:pic>
          <p:nvPicPr>
            <p:cNvPr id="26" name="Picture 2" descr="https://im0-tub-ru.yandex.net/i?id=f43e90025a6e37d734f9b98f048c0068&amp;n=33&amp;h=190&amp;w=2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149080"/>
              <a:ext cx="9144000" cy="22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0" y="6306363"/>
              <a:ext cx="9144000" cy="5498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г.  Рославль  17  микрорайон  д.  23     тел.  8 (48134) 2-25-98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e-mail: admin@rmkrosl.ru | www.rmkrosl.ru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0" y="1484784"/>
            <a:ext cx="9144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6288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Предметные недели</a:t>
            </a:r>
            <a:endParaRPr lang="ru-RU" cap="all" dirty="0"/>
          </a:p>
        </p:txBody>
      </p:sp>
      <p:pic>
        <p:nvPicPr>
          <p:cNvPr id="3074" name="Picture 2" descr="H:\английский\DSC032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4357694"/>
            <a:ext cx="2000263" cy="1500198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3075" name="Picture 3" descr="H:\английский\DSC03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357694"/>
            <a:ext cx="2000264" cy="1500198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2285992"/>
            <a:ext cx="2786082" cy="190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2285992"/>
            <a:ext cx="3357586" cy="1891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3" name="TextBox 22"/>
          <p:cNvSpPr txBox="1"/>
          <p:nvPr/>
        </p:nvSpPr>
        <p:spPr>
          <a:xfrm>
            <a:off x="0" y="6000768"/>
            <a:ext cx="457203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 smtClean="0"/>
              <a:t>Неделя  «Естествознания»</a:t>
            </a:r>
            <a:endParaRPr lang="ru-RU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571968" y="6000768"/>
            <a:ext cx="457203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 smtClean="0"/>
              <a:t>Неделя  «ОБЖ »</a:t>
            </a:r>
            <a:endParaRPr lang="ru-RU" b="1" dirty="0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6" y="4000504"/>
            <a:ext cx="1503599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86644" y="4000504"/>
            <a:ext cx="152847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8" name="Прямоугольник 27"/>
          <p:cNvSpPr/>
          <p:nvPr/>
        </p:nvSpPr>
        <p:spPr>
          <a:xfrm>
            <a:off x="827584" y="30129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МНОГОПРОФИЛЬНЫЙ КОЛЛЕДЖ»</a:t>
            </a:r>
            <a:endParaRPr lang="ru-RU" b="1" dirty="0"/>
          </a:p>
        </p:txBody>
      </p:sp>
      <p:pic>
        <p:nvPicPr>
          <p:cNvPr id="20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4938"/>
            <a:ext cx="892596" cy="8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0" y="4110580"/>
            <a:ext cx="9103420" cy="2707127"/>
            <a:chOff x="0" y="4149080"/>
            <a:chExt cx="9144000" cy="2707127"/>
          </a:xfrm>
        </p:grpSpPr>
        <p:pic>
          <p:nvPicPr>
            <p:cNvPr id="25" name="Picture 2" descr="https://im0-tub-ru.yandex.net/i?id=f43e90025a6e37d734f9b98f048c0068&amp;n=33&amp;h=190&amp;w=2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149080"/>
              <a:ext cx="9144000" cy="22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0" y="6306363"/>
              <a:ext cx="9144000" cy="5498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г.  Рославль  17  микрорайон  д.  23     тел.  8 (48134) 2-25-98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e-mail: admin@rmkrosl.ru | www.rmkrosl.ru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2285992"/>
            <a:ext cx="211263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099" name="Picture 3" descr="H:\английский\IMG_1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306" y="2263503"/>
            <a:ext cx="2135128" cy="2022753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grpSp>
        <p:nvGrpSpPr>
          <p:cNvPr id="2" name="Группа 15"/>
          <p:cNvGrpSpPr/>
          <p:nvPr/>
        </p:nvGrpSpPr>
        <p:grpSpPr>
          <a:xfrm>
            <a:off x="107504" y="116632"/>
            <a:ext cx="8856984" cy="951635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395536" y="404664"/>
              <a:ext cx="8722278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251520" y="260648"/>
              <a:ext cx="8856983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0" y="1214422"/>
            <a:ext cx="9144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100" name="Picture 4" descr="H:\английский\DSCN01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2070138"/>
            <a:ext cx="1907065" cy="143030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3500438"/>
            <a:ext cx="3143272" cy="190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105" name="Picture 9" descr="H:\английский\DSCN01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2071678"/>
            <a:ext cx="1857388" cy="1393041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3" name="TextBox 22"/>
          <p:cNvSpPr txBox="1"/>
          <p:nvPr/>
        </p:nvSpPr>
        <p:spPr>
          <a:xfrm>
            <a:off x="0" y="6000768"/>
            <a:ext cx="457203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 smtClean="0"/>
              <a:t>Неделя  «Английского языка»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572000" y="6000768"/>
            <a:ext cx="4572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 smtClean="0"/>
              <a:t>Неделя  «Математики и информатики»</a:t>
            </a:r>
            <a:endParaRPr lang="ru-RU" b="1" dirty="0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57752" y="4071942"/>
            <a:ext cx="3143271" cy="189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7" name="Прямоугольник 26"/>
          <p:cNvSpPr/>
          <p:nvPr/>
        </p:nvSpPr>
        <p:spPr>
          <a:xfrm>
            <a:off x="0" y="135729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Предметные недели</a:t>
            </a:r>
            <a:endParaRPr lang="ru-RU" cap="all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827584" y="30129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МНОГОПРОФИЛЬНЫЙ КОЛЛЕДЖ»</a:t>
            </a:r>
            <a:endParaRPr lang="ru-RU" b="1" dirty="0"/>
          </a:p>
        </p:txBody>
      </p:sp>
      <p:pic>
        <p:nvPicPr>
          <p:cNvPr id="20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4938"/>
            <a:ext cx="892596" cy="8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107504" y="116632"/>
            <a:ext cx="8856984" cy="951635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395536" y="404664"/>
              <a:ext cx="8722278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251520" y="260648"/>
              <a:ext cx="8856983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-40580" y="4110580"/>
            <a:ext cx="9144000" cy="2707127"/>
            <a:chOff x="0" y="4149080"/>
            <a:chExt cx="9144000" cy="2707127"/>
          </a:xfrm>
        </p:grpSpPr>
        <p:pic>
          <p:nvPicPr>
            <p:cNvPr id="19" name="Picture 2" descr="https://im0-tub-ru.yandex.net/i?id=f43e90025a6e37d734f9b98f048c0068&amp;n=33&amp;h=190&amp;w=2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149080"/>
              <a:ext cx="9144000" cy="22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0" y="6306363"/>
              <a:ext cx="9144000" cy="5498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г.  Рославль  17  микрорайон  д.  23     тел.  8 (48134) 2-25-98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e-mail: admin@rmkrosl.ru | www.rmkrosl.ru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0" y="1484784"/>
            <a:ext cx="9144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6288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Танец  греет,  смех  бодрит,  песня  душу  веселит</a:t>
            </a:r>
            <a:endParaRPr lang="ru-RU" b="1" cap="all" dirty="0"/>
          </a:p>
        </p:txBody>
      </p:sp>
      <p:pic>
        <p:nvPicPr>
          <p:cNvPr id="28" name="Picture 6" descr="H:\Презент тех\фото синельникова\IMG_9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428868"/>
            <a:ext cx="4000528" cy="27745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428868"/>
            <a:ext cx="2145044" cy="3008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30" name="Picture 8" descr="H:\Презент тех\фото синельникова\P105029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3768330"/>
            <a:ext cx="3286148" cy="2464611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1" name="Прямоугольник 20"/>
          <p:cNvSpPr/>
          <p:nvPr/>
        </p:nvSpPr>
        <p:spPr>
          <a:xfrm>
            <a:off x="827584" y="30129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МНОГОПРОФИЛЬНЫЙ КОЛЛЕДЖ»</a:t>
            </a:r>
            <a:endParaRPr lang="ru-RU" b="1" dirty="0"/>
          </a:p>
        </p:txBody>
      </p:sp>
      <p:pic>
        <p:nvPicPr>
          <p:cNvPr id="22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4938"/>
            <a:ext cx="892596" cy="8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0" y="4150873"/>
            <a:ext cx="9144000" cy="2707127"/>
            <a:chOff x="0" y="4149080"/>
            <a:chExt cx="9144000" cy="2707127"/>
          </a:xfrm>
        </p:grpSpPr>
        <p:pic>
          <p:nvPicPr>
            <p:cNvPr id="20" name="Picture 2" descr="https://im0-tub-ru.yandex.net/i?id=f43e90025a6e37d734f9b98f048c0068&amp;n=33&amp;h=190&amp;w=2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149080"/>
              <a:ext cx="9144000" cy="22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0" y="6306363"/>
              <a:ext cx="9144000" cy="5498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г.  Рославль  17  микрорайон  д.  23     тел.  8 (48134) 2-25-98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e-mail: admin@rmkrosl.ru | www.rmkrosl.ru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Группа 15"/>
          <p:cNvGrpSpPr/>
          <p:nvPr/>
        </p:nvGrpSpPr>
        <p:grpSpPr>
          <a:xfrm>
            <a:off x="107504" y="116632"/>
            <a:ext cx="8856984" cy="951635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395536" y="404664"/>
              <a:ext cx="8722278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251520" y="260648"/>
              <a:ext cx="8856983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0" y="1214422"/>
            <a:ext cx="9144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35729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ПОСЕЩЕНИЕ МУЗ</a:t>
            </a:r>
            <a:r>
              <a:rPr lang="ru-RU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Е</a:t>
            </a:r>
            <a:r>
              <a:rPr lang="ru-RU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ЕВ, ВСТРЕЧИ С ВЕТЕРАНАМИ </a:t>
            </a:r>
            <a:endParaRPr lang="ru-RU" dirty="0"/>
          </a:p>
        </p:txBody>
      </p:sp>
      <p:pic>
        <p:nvPicPr>
          <p:cNvPr id="6148" name="Picture 4" descr="F:\Презент тех\ДЛЯ ПРЕЗЕНТАЦИИ\DSC036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000240"/>
            <a:ext cx="2571768" cy="192882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242" name="Picture 2" descr="http://www.tehpromroslavl.ru/images/news/12_04_2015_3_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357429"/>
            <a:ext cx="2571768" cy="3429025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244" name="Picture 4" descr="http://www.tehpromroslavl.ru/images/news/12_04_2015_5_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0" y="4143380"/>
            <a:ext cx="2786082" cy="192882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246" name="Picture 6" descr="http://www.tehpromroslavl.ru/images/news/30_03_2015_5_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2071678"/>
            <a:ext cx="2571768" cy="192882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248" name="Picture 8" descr="http://www.tehpromroslavl.ru/images/news/20_02_2015_4_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57818" y="4143380"/>
            <a:ext cx="2786082" cy="192882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2" name="Прямоугольник 21"/>
          <p:cNvSpPr/>
          <p:nvPr/>
        </p:nvSpPr>
        <p:spPr>
          <a:xfrm>
            <a:off x="827584" y="30129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МНОГОПРОФИЛЬНЫЙ КОЛЛЕДЖ»</a:t>
            </a:r>
            <a:endParaRPr lang="ru-RU" b="1" dirty="0"/>
          </a:p>
        </p:txBody>
      </p:sp>
      <p:pic>
        <p:nvPicPr>
          <p:cNvPr id="18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4938"/>
            <a:ext cx="892596" cy="8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f43e90025a6e37d734f9b98f048c0068&amp;n=33&amp;h=190&amp;w=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49080"/>
            <a:ext cx="9144000" cy="227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5"/>
          <p:cNvGrpSpPr/>
          <p:nvPr/>
        </p:nvGrpSpPr>
        <p:grpSpPr>
          <a:xfrm>
            <a:off x="107504" y="116632"/>
            <a:ext cx="8928992" cy="1152128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547031" y="404664"/>
              <a:ext cx="8570783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327267" y="260648"/>
              <a:ext cx="8781235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23793" y="188640"/>
            <a:ext cx="8040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СПЕЦИАЛЬНОСТИ</a:t>
            </a:r>
            <a:endParaRPr lang="ru-RU" sz="32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000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</a:t>
            </a:r>
            <a:r>
              <a:rPr lang="ru-RU" sz="20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МНОГОПРОФИЛЬНЫЙ КОЛЛЕДЖ»</a:t>
            </a:r>
            <a:endParaRPr lang="ru-RU" sz="2000" dirty="0"/>
          </a:p>
        </p:txBody>
      </p:sp>
      <p:pic>
        <p:nvPicPr>
          <p:cNvPr id="18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3699"/>
            <a:ext cx="1138345" cy="111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6276" y="1484784"/>
            <a:ext cx="4000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Специальность 23.02.03</a:t>
            </a:r>
            <a:endParaRPr lang="ru-RU" sz="800" dirty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ru-RU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«Техническое обслуживание </a:t>
            </a:r>
          </a:p>
          <a:p>
            <a:pPr algn="ctr">
              <a:defRPr/>
            </a:pPr>
            <a:r>
              <a:rPr lang="ru-RU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и ремонт автотранспорта»</a:t>
            </a:r>
            <a:endParaRPr lang="ru-RU" dirty="0">
              <a:cs typeface="Arial" pitchFamily="34" charset="0"/>
            </a:endParaRPr>
          </a:p>
        </p:txBody>
      </p:sp>
      <p:pic>
        <p:nvPicPr>
          <p:cNvPr id="1028" name="Рисунок 5" descr="P515119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47" y="1484784"/>
            <a:ext cx="4056282" cy="2965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11" descr="http://stepo.ru/photos/1024_768/upload/201208/a739f191bb584d8a82641159a784a69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2711" y="3110235"/>
            <a:ext cx="4253045" cy="3189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9029" y="6300019"/>
            <a:ext cx="9144000" cy="5498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6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г.  Рославль  17  микрорайон  д.  23     тел.  8 (48134) 2-25-98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e-mail</a:t>
            </a:r>
            <a:r>
              <a:rPr lang="en-US" b="1" dirty="0">
                <a:solidFill>
                  <a:schemeClr val="tx1"/>
                </a:solidFill>
              </a:rPr>
              <a:t>: admin@rmkrosl.ru | www.rmkrosl.ru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2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107504" y="116632"/>
            <a:ext cx="8856984" cy="951635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395536" y="404664"/>
              <a:ext cx="8722278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251520" y="260648"/>
              <a:ext cx="8856983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-40580" y="4110580"/>
            <a:ext cx="9144000" cy="2707127"/>
            <a:chOff x="0" y="4149080"/>
            <a:chExt cx="9144000" cy="2707127"/>
          </a:xfrm>
        </p:grpSpPr>
        <p:pic>
          <p:nvPicPr>
            <p:cNvPr id="24" name="Picture 2" descr="https://im0-tub-ru.yandex.net/i?id=f43e90025a6e37d734f9b98f048c0068&amp;n=33&amp;h=190&amp;w=2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149080"/>
              <a:ext cx="9144000" cy="22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Прямоугольник 24"/>
            <p:cNvSpPr/>
            <p:nvPr/>
          </p:nvSpPr>
          <p:spPr>
            <a:xfrm>
              <a:off x="0" y="6306363"/>
              <a:ext cx="9144000" cy="5498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ysClr val="windowText" lastClr="000000"/>
                  </a:solidFill>
                </a:rPr>
                <a:t>г.  Рославль  17  микрорайон  д.  23     тел.  8 (48134) 2-25-98     </a:t>
              </a:r>
              <a:r>
                <a:rPr lang="en-US" b="1" dirty="0" smtClean="0">
                  <a:solidFill>
                    <a:sysClr val="windowText" lastClr="000000"/>
                  </a:solidFill>
                </a:rPr>
                <a:t>www.tehpromroslavl.ru</a:t>
              </a:r>
              <a:r>
                <a:rPr lang="ru-RU" b="1" dirty="0" smtClean="0">
                  <a:solidFill>
                    <a:sysClr val="windowText" lastClr="000000"/>
                  </a:solidFill>
                </a:rPr>
                <a:t>    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0" y="1484784"/>
            <a:ext cx="9144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6288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«День здоровья»</a:t>
            </a:r>
            <a:endParaRPr lang="ru-RU" cap="all" dirty="0"/>
          </a:p>
        </p:txBody>
      </p:sp>
      <p:pic>
        <p:nvPicPr>
          <p:cNvPr id="18" name="Picture 5" descr="H:\Презент тех\фото синельникова\DSC037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226642"/>
            <a:ext cx="3357586" cy="251819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21" name="Picture 5" descr="H:\английский\DSC02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285992"/>
            <a:ext cx="3357586" cy="250033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20" name="Picture 4" descr="H:\английский\DSC022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4500570"/>
            <a:ext cx="2357454" cy="1768091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4071942"/>
            <a:ext cx="2428892" cy="217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2285992"/>
            <a:ext cx="171451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9" name="Picture 2" descr="http://www.tehpromroslavl.ru/images/news/8_04_2015_1_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4500570"/>
            <a:ext cx="2357454" cy="1768091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26" name="Прямоугольник 25"/>
          <p:cNvSpPr/>
          <p:nvPr/>
        </p:nvSpPr>
        <p:spPr>
          <a:xfrm>
            <a:off x="827584" y="30129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МНОГОПРОФИЛЬНЫЙ КОЛЛЕДЖ»</a:t>
            </a:r>
            <a:endParaRPr lang="ru-RU" b="1" dirty="0"/>
          </a:p>
        </p:txBody>
      </p:sp>
      <p:pic>
        <p:nvPicPr>
          <p:cNvPr id="27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4938"/>
            <a:ext cx="892596" cy="8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-40580" y="4110580"/>
            <a:ext cx="9144000" cy="2707127"/>
            <a:chOff x="0" y="4149080"/>
            <a:chExt cx="9144000" cy="2707127"/>
          </a:xfrm>
        </p:grpSpPr>
        <p:pic>
          <p:nvPicPr>
            <p:cNvPr id="19" name="Picture 2" descr="https://im0-tub-ru.yandex.net/i?id=f43e90025a6e37d734f9b98f048c0068&amp;n=33&amp;h=190&amp;w=2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149080"/>
              <a:ext cx="9144000" cy="22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Прямоугольник 21"/>
            <p:cNvSpPr/>
            <p:nvPr/>
          </p:nvSpPr>
          <p:spPr>
            <a:xfrm>
              <a:off x="0" y="6306363"/>
              <a:ext cx="9144000" cy="5498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ysClr val="windowText" lastClr="000000"/>
                  </a:solidFill>
                </a:rPr>
                <a:t>г.  Рославль  17  микрорайон  д.  23     тел.  8 (48134) 2-25-98     </a:t>
              </a:r>
              <a:r>
                <a:rPr lang="en-US" b="1" dirty="0" smtClean="0">
                  <a:solidFill>
                    <a:sysClr val="windowText" lastClr="000000"/>
                  </a:solidFill>
                </a:rPr>
                <a:t>www.tehpromroslavl.ru</a:t>
              </a:r>
              <a:r>
                <a:rPr lang="ru-RU" b="1" dirty="0" smtClean="0">
                  <a:solidFill>
                    <a:sysClr val="windowText" lastClr="000000"/>
                  </a:solidFill>
                </a:rPr>
                <a:t>    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" name="Группа 15"/>
          <p:cNvGrpSpPr/>
          <p:nvPr/>
        </p:nvGrpSpPr>
        <p:grpSpPr>
          <a:xfrm>
            <a:off x="107504" y="116632"/>
            <a:ext cx="8856984" cy="951635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395536" y="404664"/>
              <a:ext cx="8722278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251520" y="260648"/>
              <a:ext cx="8856983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0" y="1484784"/>
            <a:ext cx="9144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6288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Наши СПОРТИВНЫЕ награды</a:t>
            </a:r>
            <a:endParaRPr lang="ru-RU" cap="al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571744"/>
            <a:ext cx="4786346" cy="3170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0" name="Picture 3" descr="F:\Презент тех\спорт\фото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2428868"/>
            <a:ext cx="2643207" cy="1982405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1" name="Picture 4" descr="F:\Презент тех\спорт\DSC008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143380"/>
            <a:ext cx="2643206" cy="1982405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3" name="Прямоугольник 22"/>
          <p:cNvSpPr/>
          <p:nvPr/>
        </p:nvSpPr>
        <p:spPr>
          <a:xfrm>
            <a:off x="827584" y="30129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МНОГОПРОФИЛЬНЫЙ КОЛЛЕДЖ»</a:t>
            </a:r>
            <a:endParaRPr lang="ru-RU" b="1" dirty="0"/>
          </a:p>
        </p:txBody>
      </p:sp>
      <p:pic>
        <p:nvPicPr>
          <p:cNvPr id="24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4938"/>
            <a:ext cx="892596" cy="8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0" y="4110580"/>
            <a:ext cx="9103420" cy="2707127"/>
            <a:chOff x="0" y="4149080"/>
            <a:chExt cx="9144000" cy="2707127"/>
          </a:xfrm>
        </p:grpSpPr>
        <p:pic>
          <p:nvPicPr>
            <p:cNvPr id="19" name="Picture 2" descr="https://im0-tub-ru.yandex.net/i?id=f43e90025a6e37d734f9b98f048c0068&amp;n=33&amp;h=190&amp;w=2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149080"/>
              <a:ext cx="9144000" cy="22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0" y="6306363"/>
              <a:ext cx="9144000" cy="5498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ysClr val="windowText" lastClr="000000"/>
                  </a:solidFill>
                </a:rPr>
                <a:t>г.  Рославль  17  микрорайон  д.  23     тел.  8 (48134) 2-25-98     </a:t>
              </a:r>
              <a:r>
                <a:rPr lang="en-US" b="1" dirty="0" smtClean="0">
                  <a:solidFill>
                    <a:sysClr val="windowText" lastClr="000000"/>
                  </a:solidFill>
                </a:rPr>
                <a:t>www.tehpromroslavl.ru</a:t>
              </a:r>
              <a:r>
                <a:rPr lang="ru-RU" b="1" dirty="0" smtClean="0">
                  <a:solidFill>
                    <a:sysClr val="windowText" lastClr="000000"/>
                  </a:solidFill>
                </a:rPr>
                <a:t>    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" name="Группа 15"/>
          <p:cNvGrpSpPr/>
          <p:nvPr/>
        </p:nvGrpSpPr>
        <p:grpSpPr>
          <a:xfrm>
            <a:off x="107504" y="116632"/>
            <a:ext cx="8856984" cy="951635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395536" y="404664"/>
              <a:ext cx="8722278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251520" y="260648"/>
              <a:ext cx="8856983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14282" y="1500174"/>
            <a:ext cx="392909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Даёт возможность</a:t>
            </a:r>
          </a:p>
          <a:p>
            <a:pPr algn="just"/>
            <a:r>
              <a:rPr lang="ru-RU" dirty="0" smtClean="0"/>
              <a:t>Получить специальность, востребованную на рынке труда, продолжить образование, трудоустроиться, организовать своё дело.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Обеспечивает</a:t>
            </a:r>
          </a:p>
          <a:p>
            <a:pPr algn="just"/>
            <a:r>
              <a:rPr lang="ru-RU" dirty="0" smtClean="0"/>
              <a:t>Стипендией, учебной литературой, условиями для занятий спортом и творчеством.</a:t>
            </a:r>
          </a:p>
          <a:p>
            <a:pPr algn="just"/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0063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 молоды, сильны и красивы!</a:t>
            </a:r>
          </a:p>
          <a:p>
            <a:pPr algn="ctr"/>
            <a:r>
              <a:rPr lang="ru-RU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Нет преград к вершинам, которые Вы хотите достичь! </a:t>
            </a:r>
          </a:p>
          <a:p>
            <a:pPr algn="ctr"/>
            <a:r>
              <a:rPr lang="ru-RU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Мы ждем Вас!</a:t>
            </a:r>
          </a:p>
          <a:p>
            <a:pPr algn="ctr"/>
            <a:r>
              <a:rPr lang="ru-RU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Путь к карьере начинается у нас!</a:t>
            </a:r>
            <a:endParaRPr lang="ru-RU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074" name="Picture 2" descr="F:\Презент тех\ДЛЯ ПРЕЗЕНТАЦИИ\выпуск -2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643050"/>
            <a:ext cx="4607752" cy="3071834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21" name="Прямоугольник 20"/>
          <p:cNvSpPr/>
          <p:nvPr/>
        </p:nvSpPr>
        <p:spPr>
          <a:xfrm>
            <a:off x="827584" y="30129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МНОГОПРОФИЛЬНЫЙ КОЛЛЕДЖ»</a:t>
            </a:r>
            <a:endParaRPr lang="ru-RU" b="1" dirty="0"/>
          </a:p>
        </p:txBody>
      </p:sp>
      <p:pic>
        <p:nvPicPr>
          <p:cNvPr id="13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4938"/>
            <a:ext cx="892596" cy="8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im0-tub-ru.yandex.net/i?id=f43e90025a6e37d734f9b98f048c0068&amp;n=33&amp;h=190&amp;w=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10580"/>
            <a:ext cx="9103420" cy="274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0" y="1484784"/>
            <a:ext cx="9144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6288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Наши координаты:</a:t>
            </a:r>
            <a:endParaRPr lang="ru-RU" cap="all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2643182"/>
            <a:ext cx="89605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Адрес  </a:t>
            </a:r>
            <a:r>
              <a:rPr lang="ru-RU" sz="3200" b="1" dirty="0" smtClean="0"/>
              <a:t>216500 Смоленская область </a:t>
            </a:r>
          </a:p>
          <a:p>
            <a:r>
              <a:rPr lang="ru-RU" sz="3200" b="1" dirty="0" smtClean="0"/>
              <a:t>              город Рославль, 17  микрорайон, дом  23         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Телефон  </a:t>
            </a:r>
            <a:r>
              <a:rPr lang="ru-RU" sz="3200" b="1" dirty="0" smtClean="0"/>
              <a:t>8 (48134) 2-25-98  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Факс </a:t>
            </a:r>
            <a:r>
              <a:rPr lang="ru-RU" sz="3200" b="1" dirty="0" smtClean="0"/>
              <a:t>8 (48134) 2-25-98 </a:t>
            </a:r>
            <a:endParaRPr lang="en-US" sz="3200" b="1" dirty="0" smtClean="0"/>
          </a:p>
          <a:p>
            <a:r>
              <a:rPr lang="en-US" sz="3200" b="1" dirty="0" smtClean="0">
                <a:solidFill>
                  <a:srgbClr val="FF0000"/>
                </a:solidFill>
              </a:rPr>
              <a:t>e-mail </a:t>
            </a:r>
            <a:r>
              <a:rPr lang="en-US" sz="3200" b="1" dirty="0"/>
              <a:t>admin@rmkrosl.ru | www.rmkrosl.ru</a:t>
            </a:r>
            <a:endParaRPr lang="en-US" sz="3200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107504" y="54938"/>
            <a:ext cx="8856984" cy="1013329"/>
            <a:chOff x="107504" y="54938"/>
            <a:chExt cx="8856984" cy="1013329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107504" y="116632"/>
              <a:ext cx="8856984" cy="951635"/>
              <a:chOff x="107504" y="116632"/>
              <a:chExt cx="8856984" cy="951635"/>
            </a:xfrm>
          </p:grpSpPr>
          <p:grpSp>
            <p:nvGrpSpPr>
              <p:cNvPr id="2" name="Группа 15"/>
              <p:cNvGrpSpPr/>
              <p:nvPr/>
            </p:nvGrpSpPr>
            <p:grpSpPr>
              <a:xfrm>
                <a:off x="107504" y="116632"/>
                <a:ext cx="8856984" cy="951635"/>
                <a:chOff x="107504" y="116632"/>
                <a:chExt cx="9010310" cy="951635"/>
              </a:xfrm>
            </p:grpSpPr>
            <p:sp>
              <p:nvSpPr>
                <p:cNvPr id="11" name="Прямоугольник с двумя вырезанными противолежащими углами 10"/>
                <p:cNvSpPr/>
                <p:nvPr/>
              </p:nvSpPr>
              <p:spPr>
                <a:xfrm>
                  <a:off x="395536" y="404664"/>
                  <a:ext cx="8722278" cy="663603"/>
                </a:xfrm>
                <a:prstGeom prst="snip2Diag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Прямоугольник с двумя вырезанными противолежащими углами 13"/>
                <p:cNvSpPr/>
                <p:nvPr/>
              </p:nvSpPr>
              <p:spPr>
                <a:xfrm>
                  <a:off x="251520" y="260648"/>
                  <a:ext cx="8856983" cy="663603"/>
                </a:xfrm>
                <a:prstGeom prst="snip2DiagRect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Прямоугольник с двумя вырезанными противолежащими углами 14"/>
                <p:cNvSpPr/>
                <p:nvPr/>
              </p:nvSpPr>
              <p:spPr>
                <a:xfrm>
                  <a:off x="107504" y="116632"/>
                  <a:ext cx="9001000" cy="663603"/>
                </a:xfrm>
                <a:prstGeom prst="snip2Diag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2" name="Прямоугольник 21"/>
              <p:cNvSpPr/>
              <p:nvPr/>
            </p:nvSpPr>
            <p:spPr>
              <a:xfrm>
                <a:off x="827584" y="301298"/>
                <a:ext cx="80648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spc="150" dirty="0">
                    <a:ln w="11430"/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СОГБПОУ «РОСЛАВЛЬСКИЙ МНОГОПРОФИЛЬНЫЙ КОЛЛЕДЖ»</a:t>
                </a:r>
                <a:endParaRPr lang="ru-RU" b="1" dirty="0"/>
              </a:p>
            </p:txBody>
          </p:sp>
        </p:grpSp>
        <p:pic>
          <p:nvPicPr>
            <p:cNvPr id="12" name="Picture 2" descr="I:\Рославльский многопрофильный колледж\логотип 3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44" y="54938"/>
              <a:ext cx="892596" cy="873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f43e90025a6e37d734f9b98f048c0068&amp;n=33&amp;h=190&amp;w=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49080"/>
            <a:ext cx="9144000" cy="227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306363"/>
            <a:ext cx="9144000" cy="5498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6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г.  Рославль  17  микрорайон  д.  23     тел.  8 (48134) 2-25-98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</a:t>
            </a:r>
            <a:r>
              <a:rPr lang="en-US" b="1" dirty="0" smtClean="0">
                <a:solidFill>
                  <a:schemeClr val="tx1"/>
                </a:solidFill>
              </a:rPr>
              <a:t>-mail</a:t>
            </a:r>
            <a:r>
              <a:rPr lang="en-US" b="1" dirty="0">
                <a:solidFill>
                  <a:schemeClr val="tx1"/>
                </a:solidFill>
              </a:rPr>
              <a:t>: admin@rmkrosl.ru | www.rmkrosl.ru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107504" y="116632"/>
            <a:ext cx="8928992" cy="1152128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547031" y="404664"/>
              <a:ext cx="8570783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327267" y="260648"/>
              <a:ext cx="8781235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23793" y="188640"/>
            <a:ext cx="8040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Специальность 23.02.03</a:t>
            </a:r>
            <a:endParaRPr lang="ru-RU" sz="900" u="sng" dirty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«Техническое </a:t>
            </a:r>
            <a:r>
              <a:rPr lang="ru-RU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обслуживание</a:t>
            </a:r>
            <a:r>
              <a:rPr lang="en-US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ремонт автотранспорта»</a:t>
            </a:r>
            <a:endParaRPr lang="ru-RU" sz="2000" dirty="0">
              <a:cs typeface="Arial" pitchFamily="34" charset="0"/>
            </a:endParaRPr>
          </a:p>
        </p:txBody>
      </p:sp>
      <p:pic>
        <p:nvPicPr>
          <p:cNvPr id="18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3699"/>
            <a:ext cx="1138345" cy="111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38" y="141277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Квалификация–</a:t>
            </a:r>
            <a:r>
              <a:rPr lang="ru-RU" b="1" dirty="0" smtClean="0"/>
              <a:t> старший техник</a:t>
            </a:r>
            <a:endParaRPr lang="ru-RU" b="1" dirty="0"/>
          </a:p>
          <a:p>
            <a:r>
              <a:rPr lang="ru-RU" b="1" dirty="0" smtClean="0">
                <a:solidFill>
                  <a:srgbClr val="FF0000"/>
                </a:solidFill>
              </a:rPr>
              <a:t>Обучение </a:t>
            </a:r>
            <a:r>
              <a:rPr lang="ru-RU" b="1" dirty="0">
                <a:solidFill>
                  <a:srgbClr val="FF0000"/>
                </a:solidFill>
              </a:rPr>
              <a:t>–</a:t>
            </a:r>
            <a:r>
              <a:rPr lang="ru-RU" b="1" dirty="0"/>
              <a:t> </a:t>
            </a:r>
            <a:r>
              <a:rPr lang="ru-RU" b="1" dirty="0" smtClean="0"/>
              <a:t>бесплатное</a:t>
            </a:r>
            <a:endParaRPr lang="ru-RU" b="1" dirty="0"/>
          </a:p>
          <a:p>
            <a:r>
              <a:rPr lang="ru-RU" b="1" dirty="0">
                <a:solidFill>
                  <a:srgbClr val="FF0000"/>
                </a:solidFill>
              </a:rPr>
              <a:t>Форма обучения - </a:t>
            </a:r>
            <a:r>
              <a:rPr lang="ru-RU" b="1" dirty="0" smtClean="0"/>
              <a:t>очная</a:t>
            </a:r>
            <a:endParaRPr lang="ru-RU" b="1" dirty="0"/>
          </a:p>
          <a:p>
            <a:r>
              <a:rPr lang="ru-RU" b="1" dirty="0">
                <a:solidFill>
                  <a:srgbClr val="FF0000"/>
                </a:solidFill>
              </a:rPr>
              <a:t>База -</a:t>
            </a:r>
            <a:r>
              <a:rPr lang="ru-RU" b="1" dirty="0"/>
              <a:t> 9 </a:t>
            </a:r>
            <a:r>
              <a:rPr lang="ru-RU" b="1" dirty="0" smtClean="0"/>
              <a:t>классов</a:t>
            </a:r>
            <a:endParaRPr lang="ru-RU" b="1" dirty="0"/>
          </a:p>
          <a:p>
            <a:r>
              <a:rPr lang="ru-RU" b="1" dirty="0">
                <a:solidFill>
                  <a:srgbClr val="FF0000"/>
                </a:solidFill>
              </a:rPr>
              <a:t>Срок обучения -</a:t>
            </a:r>
            <a:r>
              <a:rPr lang="ru-RU" b="1" dirty="0"/>
              <a:t> </a:t>
            </a:r>
            <a:r>
              <a:rPr lang="en-US" b="1" dirty="0" smtClean="0"/>
              <a:t>4</a:t>
            </a:r>
            <a:r>
              <a:rPr lang="ru-RU" b="1" dirty="0" smtClean="0"/>
              <a:t> </a:t>
            </a:r>
            <a:r>
              <a:rPr lang="ru-RU" b="1" dirty="0"/>
              <a:t>года 10 месяцев</a:t>
            </a:r>
            <a:endParaRPr lang="ru-RU" b="1" kern="1400" dirty="0">
              <a:solidFill>
                <a:srgbClr val="0000FF"/>
              </a:solidFill>
              <a:latin typeface="Times New Roman"/>
            </a:endParaRPr>
          </a:p>
        </p:txBody>
      </p:sp>
      <p:pic>
        <p:nvPicPr>
          <p:cNvPr id="16" name="Picture 13" descr="http://spb.doski.ru/i/70/49/7049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574" y="2924944"/>
            <a:ext cx="3923928" cy="2944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8" descr="http://img1.liveinternet.ru/images/attach/c/7/94/988/94988725_f770520197029_13138414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0777" y="1266378"/>
            <a:ext cx="4123995" cy="3092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501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f43e90025a6e37d734f9b98f048c0068&amp;n=33&amp;h=190&amp;w=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49080"/>
            <a:ext cx="9144000" cy="227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306363"/>
            <a:ext cx="9144000" cy="5498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6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г.  Рославль  17  микрорайон  д.  23     тел.  8 (48134) 2-25-98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e-mail</a:t>
            </a:r>
            <a:r>
              <a:rPr lang="en-US" b="1" dirty="0">
                <a:solidFill>
                  <a:schemeClr val="tx1"/>
                </a:solidFill>
              </a:rPr>
              <a:t>: admin@rmkrosl.ru | www.rmkrosl.ru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107504" y="116632"/>
            <a:ext cx="8928992" cy="1152128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547031" y="404664"/>
              <a:ext cx="8570783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327267" y="260648"/>
              <a:ext cx="8781235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23793" y="188640"/>
            <a:ext cx="8040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СПЕЦИАЛЬНОСТИ</a:t>
            </a:r>
            <a:endParaRPr lang="ru-RU" sz="32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000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</a:t>
            </a:r>
            <a:r>
              <a:rPr lang="ru-RU" sz="20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МНОГОПРОФИЛЬНЫЙ КОЛЛЕДЖ»</a:t>
            </a:r>
            <a:endParaRPr lang="ru-RU" sz="2000" dirty="0"/>
          </a:p>
        </p:txBody>
      </p:sp>
      <p:pic>
        <p:nvPicPr>
          <p:cNvPr id="18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3699"/>
            <a:ext cx="1138345" cy="111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6276" y="1484784"/>
            <a:ext cx="40001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Специальность 35.02.08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Электрификация и 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автоматизация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сельского хозяйства  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/>
              <a:t> </a:t>
            </a:r>
          </a:p>
        </p:txBody>
      </p:sp>
      <p:pic>
        <p:nvPicPr>
          <p:cNvPr id="16" name="Picture 6" descr="D:\Documents and Settings\Admin\Рабочий стол\фото колледж\Мой кабинет\IMG_2797.JPG"/>
          <p:cNvPicPr>
            <a:picLocks noChangeAspect="1" noChangeArrowheads="1"/>
          </p:cNvPicPr>
          <p:nvPr/>
        </p:nvPicPr>
        <p:blipFill>
          <a:blip r:embed="rId4" cstate="print"/>
          <a:srcRect l="9171" t="924"/>
          <a:stretch>
            <a:fillRect/>
          </a:stretch>
        </p:blipFill>
        <p:spPr bwMode="auto">
          <a:xfrm>
            <a:off x="4888375" y="2962112"/>
            <a:ext cx="3970611" cy="3248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Рисунок 1" descr="Каковы особенности электрификации села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428736"/>
            <a:ext cx="4280740" cy="3126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51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f43e90025a6e37d734f9b98f048c0068&amp;n=33&amp;h=190&amp;w=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49080"/>
            <a:ext cx="9144000" cy="227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306363"/>
            <a:ext cx="9144000" cy="5498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6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г.  Рославль  17  микрорайон  д.  23     тел.  8 (48134) 2-25-98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e-mail</a:t>
            </a:r>
            <a:r>
              <a:rPr lang="en-US" b="1" dirty="0">
                <a:solidFill>
                  <a:schemeClr val="tx1"/>
                </a:solidFill>
              </a:rPr>
              <a:t>: admin@rmkrosl.ru | www.rmkrosl.ru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107504" y="116632"/>
            <a:ext cx="8928992" cy="1152128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547031" y="404664"/>
              <a:ext cx="8570783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327267" y="260648"/>
              <a:ext cx="8781235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23793" y="188640"/>
            <a:ext cx="8040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Специальность 35.02.08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Электрификация и </a:t>
            </a:r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автоматизация </a:t>
            </a:r>
            <a:r>
              <a:rPr 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сельского хозяйства  </a:t>
            </a:r>
            <a:endParaRPr lang="ru-RU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3699"/>
            <a:ext cx="1138345" cy="111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38" y="141277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Квалификация </a:t>
            </a:r>
            <a:r>
              <a:rPr lang="ru-RU" b="1" dirty="0">
                <a:solidFill>
                  <a:srgbClr val="FF0000"/>
                </a:solidFill>
              </a:rPr>
              <a:t>–</a:t>
            </a:r>
            <a:r>
              <a:rPr lang="ru-RU" b="1" dirty="0"/>
              <a:t> </a:t>
            </a:r>
            <a:r>
              <a:rPr lang="ru-RU" b="1" dirty="0" smtClean="0"/>
              <a:t>техник-электрик</a:t>
            </a:r>
            <a:endParaRPr lang="ru-RU" b="1" dirty="0"/>
          </a:p>
          <a:p>
            <a:r>
              <a:rPr lang="ru-RU" b="1" dirty="0" smtClean="0">
                <a:solidFill>
                  <a:srgbClr val="FF0000"/>
                </a:solidFill>
              </a:rPr>
              <a:t>Обучение </a:t>
            </a:r>
            <a:r>
              <a:rPr lang="ru-RU" b="1" dirty="0">
                <a:solidFill>
                  <a:srgbClr val="FF0000"/>
                </a:solidFill>
              </a:rPr>
              <a:t>–</a:t>
            </a:r>
            <a:r>
              <a:rPr lang="ru-RU" b="1" dirty="0"/>
              <a:t> бесплатное.</a:t>
            </a:r>
          </a:p>
          <a:p>
            <a:r>
              <a:rPr lang="ru-RU" b="1" dirty="0">
                <a:solidFill>
                  <a:srgbClr val="FF0000"/>
                </a:solidFill>
              </a:rPr>
              <a:t>Форма обучения - </a:t>
            </a:r>
            <a:r>
              <a:rPr lang="ru-RU" b="1" dirty="0"/>
              <a:t>очная.</a:t>
            </a:r>
          </a:p>
          <a:p>
            <a:r>
              <a:rPr lang="ru-RU" b="1" dirty="0">
                <a:solidFill>
                  <a:srgbClr val="FF0000"/>
                </a:solidFill>
              </a:rPr>
              <a:t>База -</a:t>
            </a:r>
            <a:r>
              <a:rPr lang="ru-RU" b="1" dirty="0"/>
              <a:t> 9 классов.</a:t>
            </a:r>
          </a:p>
          <a:p>
            <a:r>
              <a:rPr lang="ru-RU" b="1" dirty="0">
                <a:solidFill>
                  <a:srgbClr val="FF0000"/>
                </a:solidFill>
              </a:rPr>
              <a:t>Срок обучения -</a:t>
            </a:r>
            <a:r>
              <a:rPr lang="ru-RU" b="1" dirty="0"/>
              <a:t> 3 года 10 месяцев</a:t>
            </a:r>
            <a:endParaRPr lang="ru-RU" b="1" kern="1400" dirty="0">
              <a:solidFill>
                <a:srgbClr val="0000FF"/>
              </a:solidFill>
              <a:latin typeface="Times New Roman"/>
            </a:endParaRPr>
          </a:p>
        </p:txBody>
      </p:sp>
      <p:pic>
        <p:nvPicPr>
          <p:cNvPr id="20" name="Picture 10" descr="http://test.gorod.dn.ua/edit2/7841/7/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97970"/>
            <a:ext cx="4391172" cy="3293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12" descr="http://media.makler.md/production/an/original/000/004/310/000004310441.jpg"/>
          <p:cNvPicPr>
            <a:picLocks noChangeAspect="1" noChangeArrowheads="1"/>
          </p:cNvPicPr>
          <p:nvPr/>
        </p:nvPicPr>
        <p:blipFill>
          <a:blip r:embed="rId5" cstate="print"/>
          <a:srcRect l="5749" t="1477" r="26008" b="37098"/>
          <a:stretch>
            <a:fillRect/>
          </a:stretch>
        </p:blipFill>
        <p:spPr bwMode="auto">
          <a:xfrm>
            <a:off x="348530" y="2917541"/>
            <a:ext cx="3884920" cy="262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028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f43e90025a6e37d734f9b98f048c0068&amp;n=33&amp;h=190&amp;w=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49080"/>
            <a:ext cx="9144000" cy="227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306363"/>
            <a:ext cx="9144000" cy="5498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6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г.  Рославль  17  микрорайон  д.  23     тел.  8 (48134) 2-25-98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e-mail: admin@rmkrosl.ru | www.rmkrosl.ru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107504" y="116632"/>
            <a:ext cx="8928992" cy="1152128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547031" y="404664"/>
              <a:ext cx="8570783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327267" y="260648"/>
              <a:ext cx="8781235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23793" y="188640"/>
            <a:ext cx="8040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СПЕЦИАЛЬНОСТИ</a:t>
            </a:r>
            <a:endParaRPr lang="ru-RU" sz="32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000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</a:t>
            </a:r>
            <a:r>
              <a:rPr lang="ru-RU" sz="20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МНОГОПРОФИЛЬНЫЙ КОЛЛЕДЖ»</a:t>
            </a:r>
            <a:endParaRPr lang="ru-RU" sz="2000" dirty="0"/>
          </a:p>
        </p:txBody>
      </p:sp>
      <p:pic>
        <p:nvPicPr>
          <p:cNvPr id="18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3699"/>
            <a:ext cx="1138345" cy="111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6276" y="1484784"/>
            <a:ext cx="40001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Специальность 13.02.02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Теплоснабжение и 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теплотехническое 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оборудование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</p:txBody>
      </p:sp>
      <p:pic>
        <p:nvPicPr>
          <p:cNvPr id="4099" name="Picture 3" descr="7808448_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25725"/>
            <a:ext cx="4383292" cy="2919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://www.manyobra.com/assets/services/installation_of_plumbing3-05c5cc71c3aa476dfe43c82bf2fb35c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484785"/>
            <a:ext cx="4464496" cy="2815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8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f43e90025a6e37d734f9b98f048c0068&amp;n=33&amp;h=190&amp;w=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49080"/>
            <a:ext cx="9144000" cy="227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306363"/>
            <a:ext cx="9144000" cy="5498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6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г.  Рославль  17  микрорайон  д.  23     тел.  8 (48134) 2-25-98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e-mail: admin@rmkrosl.ru | www.rmkrosl.ru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107504" y="116632"/>
            <a:ext cx="8928992" cy="1152128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547031" y="404664"/>
              <a:ext cx="8570783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327267" y="260648"/>
              <a:ext cx="8781235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23793" y="188640"/>
            <a:ext cx="8040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Специальность 13.02.02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Теплоснабжение и </a:t>
            </a:r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теплотехническое </a:t>
            </a:r>
            <a:r>
              <a:rPr 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борудование</a:t>
            </a:r>
            <a:endParaRPr lang="ru-RU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/>
              <a:t> </a:t>
            </a:r>
          </a:p>
        </p:txBody>
      </p:sp>
      <p:pic>
        <p:nvPicPr>
          <p:cNvPr id="18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3699"/>
            <a:ext cx="1138345" cy="111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38" y="141277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Квалификация </a:t>
            </a:r>
            <a:r>
              <a:rPr lang="ru-RU" b="1" dirty="0">
                <a:solidFill>
                  <a:srgbClr val="FF0000"/>
                </a:solidFill>
              </a:rPr>
              <a:t>–</a:t>
            </a:r>
            <a:r>
              <a:rPr lang="ru-RU" b="1" dirty="0"/>
              <a:t> </a:t>
            </a:r>
            <a:r>
              <a:rPr lang="ru-RU" b="1" dirty="0" smtClean="0"/>
              <a:t>техник-теплотехник</a:t>
            </a:r>
            <a:endParaRPr lang="ru-RU" b="1" dirty="0"/>
          </a:p>
          <a:p>
            <a:r>
              <a:rPr lang="ru-RU" b="1" dirty="0" smtClean="0">
                <a:solidFill>
                  <a:srgbClr val="FF0000"/>
                </a:solidFill>
              </a:rPr>
              <a:t>Обучение </a:t>
            </a:r>
            <a:r>
              <a:rPr lang="ru-RU" b="1" dirty="0">
                <a:solidFill>
                  <a:srgbClr val="FF0000"/>
                </a:solidFill>
              </a:rPr>
              <a:t>–</a:t>
            </a:r>
            <a:r>
              <a:rPr lang="ru-RU" b="1" dirty="0"/>
              <a:t> бесплатное.</a:t>
            </a:r>
          </a:p>
          <a:p>
            <a:r>
              <a:rPr lang="ru-RU" b="1" dirty="0">
                <a:solidFill>
                  <a:srgbClr val="FF0000"/>
                </a:solidFill>
              </a:rPr>
              <a:t>Форма обучения - </a:t>
            </a:r>
            <a:r>
              <a:rPr lang="ru-RU" b="1" dirty="0"/>
              <a:t>очная.</a:t>
            </a:r>
          </a:p>
          <a:p>
            <a:r>
              <a:rPr lang="ru-RU" b="1" dirty="0">
                <a:solidFill>
                  <a:srgbClr val="FF0000"/>
                </a:solidFill>
              </a:rPr>
              <a:t>База -</a:t>
            </a:r>
            <a:r>
              <a:rPr lang="ru-RU" b="1" dirty="0"/>
              <a:t> 9 классов.</a:t>
            </a:r>
          </a:p>
          <a:p>
            <a:r>
              <a:rPr lang="ru-RU" b="1" dirty="0">
                <a:solidFill>
                  <a:srgbClr val="FF0000"/>
                </a:solidFill>
              </a:rPr>
              <a:t>Срок обучения -</a:t>
            </a:r>
            <a:r>
              <a:rPr lang="ru-RU" b="1" dirty="0"/>
              <a:t> 3 года 10 месяцев</a:t>
            </a:r>
            <a:endParaRPr lang="ru-RU" b="1" kern="1400" dirty="0">
              <a:solidFill>
                <a:srgbClr val="0000FF"/>
              </a:solidFill>
              <a:latin typeface="Times New Roman"/>
            </a:endParaRPr>
          </a:p>
        </p:txBody>
      </p:sp>
      <p:pic>
        <p:nvPicPr>
          <p:cNvPr id="3074" name="Picture 2" descr="http://www.gas-smolensk.ru/img/image/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33" y="3258622"/>
            <a:ext cx="4490243" cy="3030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kolomna-spravka.ru/tmp_upload/news/b55a633cbee32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12776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7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f43e90025a6e37d734f9b98f048c0068&amp;n=33&amp;h=190&amp;w=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49080"/>
            <a:ext cx="9144000" cy="227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306363"/>
            <a:ext cx="9144000" cy="5498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6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г.  Рославль  17  микрорайон  д.  23     тел.  8 (48134) 2-25-98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e-mail: admin@rmkrosl.ru | www.rmkrosl.ru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107504" y="116632"/>
            <a:ext cx="8928992" cy="1152128"/>
            <a:chOff x="107504" y="116632"/>
            <a:chExt cx="9010310" cy="951635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547031" y="404664"/>
              <a:ext cx="8570783" cy="663603"/>
            </a:xfrm>
            <a:prstGeom prst="snip2Diag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>
              <a:off x="327267" y="260648"/>
              <a:ext cx="8781235" cy="663603"/>
            </a:xfrm>
            <a:prstGeom prst="snip2Diag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с двумя вырезанными противолежащими углами 14"/>
            <p:cNvSpPr/>
            <p:nvPr/>
          </p:nvSpPr>
          <p:spPr>
            <a:xfrm>
              <a:off x="107504" y="116632"/>
              <a:ext cx="9001000" cy="663603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23793" y="188640"/>
            <a:ext cx="8040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СПЕЦИАЛЬНОСТИ</a:t>
            </a:r>
            <a:endParaRPr lang="ru-RU" sz="32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000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СОГБПОУ «РОСЛАВЛЬСКИЙ </a:t>
            </a:r>
            <a:r>
              <a:rPr lang="ru-RU" sz="20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МНОГОПРОФИЛЬНЫЙ КОЛЛЕДЖ»</a:t>
            </a:r>
            <a:endParaRPr lang="ru-RU" sz="2000" dirty="0"/>
          </a:p>
        </p:txBody>
      </p:sp>
      <p:pic>
        <p:nvPicPr>
          <p:cNvPr id="18" name="Picture 2" descr="I:\Рославльский многопрофильный колледж\логотип 3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3699"/>
            <a:ext cx="1138345" cy="111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864" y="1490008"/>
            <a:ext cx="2520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kern="1400" dirty="0">
                <a:latin typeface="Times New Roman"/>
              </a:rPr>
              <a:t>Специальность 29.02.04</a:t>
            </a:r>
            <a:endParaRPr lang="ru-RU" sz="2000" u="sng" kern="1400" dirty="0">
              <a:latin typeface="Times New Roman"/>
            </a:endParaRPr>
          </a:p>
          <a:p>
            <a:pPr algn="ctr"/>
            <a:r>
              <a:rPr lang="ru-RU" sz="2000" b="1" kern="1400" dirty="0">
                <a:solidFill>
                  <a:srgbClr val="0000FF"/>
                </a:solidFill>
                <a:latin typeface="Times New Roman"/>
              </a:rPr>
              <a:t>Конструирование, моделирование и технология швейных изделий</a:t>
            </a:r>
          </a:p>
        </p:txBody>
      </p:sp>
      <p:pic>
        <p:nvPicPr>
          <p:cNvPr id="3074" name="Picture 2" descr="DSC053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5" y="1340768"/>
            <a:ext cx="3141008" cy="2088232"/>
          </a:xfrm>
          <a:prstGeom prst="rect">
            <a:avLst/>
          </a:prstGeom>
          <a:noFill/>
          <a:ln w="1905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73016"/>
            <a:ext cx="3392042" cy="2267850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6" name="Picture 5" descr="C:\Users\COMP9\Desktop\фото_призентации\портной\Изображение 5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1347442"/>
            <a:ext cx="2808312" cy="2106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30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1695</TotalTime>
  <Words>1367</Words>
  <Application>Microsoft Office PowerPoint</Application>
  <PresentationFormat>Экран (4:3)</PresentationFormat>
  <Paragraphs>259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Admin</cp:lastModifiedBy>
  <cp:revision>193</cp:revision>
  <dcterms:created xsi:type="dcterms:W3CDTF">2015-04-14T13:00:20Z</dcterms:created>
  <dcterms:modified xsi:type="dcterms:W3CDTF">2017-02-02T17:56:14Z</dcterms:modified>
</cp:coreProperties>
</file>